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0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17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2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  <Override PartName="/docProps/custom.xml" ContentType="application/vnd.openxmlformats-officedocument.custom-properties+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core.xml" Type="http://schemas.openxmlformats.org/package/2006/relationships/metadata/core-properties"/><Relationship Id="rId3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  <p:sldMasterId id="2147483660" r:id="rId8"/>
  </p:sldMasterIdLst>
  <p:notesMasterIdLst>
    <p:notesMasterId r:id="rId6"/>
  </p:notes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  <p:sldId id="269" r:id="rId22"/>
    <p:sldId id="270" r:id="rId23"/>
    <p:sldId id="271" r:id="rId24"/>
    <p:sldId id="272" r:id="rId25"/>
  </p:sldIdLst>
  <p:sldSz cx="12192000" cy="6858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 mar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 marL="4572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 marL="9144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 marL="13716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 marL="18288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 marL="22860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 marL="27432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 marL="32004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 marL="36576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<Relationships xmlns="http://schemas.openxmlformats.org/package/2006/relationships"><Relationship Id="rId1" Target="theme/theme1.xml" Type="http://schemas.openxmlformats.org/officeDocument/2006/relationships/theme"/><Relationship Id="rId10" Target="slides/slide2.xml" Type="http://schemas.openxmlformats.org/officeDocument/2006/relationships/slide"/><Relationship Id="rId11" Target="slides/slide3.xml" Type="http://schemas.openxmlformats.org/officeDocument/2006/relationships/slide"/><Relationship Id="rId12" Target="slides/slide4.xml" Type="http://schemas.openxmlformats.org/officeDocument/2006/relationships/slide"/><Relationship Id="rId13" Target="slides/slide5.xml" Type="http://schemas.openxmlformats.org/officeDocument/2006/relationships/slide"/><Relationship Id="rId14" Target="slides/slide6.xml" Type="http://schemas.openxmlformats.org/officeDocument/2006/relationships/slide"/><Relationship Id="rId15" Target="slides/slide7.xml" Type="http://schemas.openxmlformats.org/officeDocument/2006/relationships/slide"/><Relationship Id="rId16" Target="slides/slide8.xml" Type="http://schemas.openxmlformats.org/officeDocument/2006/relationships/slide"/><Relationship Id="rId17" Target="slides/slide9.xml" Type="http://schemas.openxmlformats.org/officeDocument/2006/relationships/slide"/><Relationship Id="rId18" Target="slides/slide10.xml" Type="http://schemas.openxmlformats.org/officeDocument/2006/relationships/slide"/><Relationship Id="rId19" Target="slides/slide11.xml" Type="http://schemas.openxmlformats.org/officeDocument/2006/relationships/slide"/><Relationship Id="rId2" Target="viewProps.xml" Type="http://schemas.openxmlformats.org/officeDocument/2006/relationships/viewProps"/><Relationship Id="rId20" Target="slides/slide12.xml" Type="http://schemas.openxmlformats.org/officeDocument/2006/relationships/slide"/><Relationship Id="rId21" Target="slides/slide13.xml" Type="http://schemas.openxmlformats.org/officeDocument/2006/relationships/slide"/><Relationship Id="rId22" Target="slides/slide14.xml" Type="http://schemas.openxmlformats.org/officeDocument/2006/relationships/slide"/><Relationship Id="rId23" Target="slides/slide15.xml" Type="http://schemas.openxmlformats.org/officeDocument/2006/relationships/slide"/><Relationship Id="rId24" Target="slides/slide16.xml" Type="http://schemas.openxmlformats.org/officeDocument/2006/relationships/slide"/><Relationship Id="rId25" Target="slides/slide17.xml" Type="http://schemas.openxmlformats.org/officeDocument/2006/relationships/slide"/><Relationship Id="rId26" Target="notesSlides/notesSlide1.xml" Type="http://schemas.openxmlformats.org/officeDocument/2006/relationships/notesSlide"/><Relationship Id="rId27" Target="notesSlides/notesSlide2.xml" Type="http://schemas.openxmlformats.org/officeDocument/2006/relationships/notesSlide"/><Relationship Id="rId28" Target="notesSlides/notesSlide3.xml" Type="http://schemas.openxmlformats.org/officeDocument/2006/relationships/notesSlide"/><Relationship Id="rId29" Target="notesSlides/notesSlide4.xml" Type="http://schemas.openxmlformats.org/officeDocument/2006/relationships/notesSlide"/><Relationship Id="rId3" Target="presProps.xml" Type="http://schemas.openxmlformats.org/officeDocument/2006/relationships/presProps"/><Relationship Id="rId30" Target="notesSlides/notesSlide5.xml" Type="http://schemas.openxmlformats.org/officeDocument/2006/relationships/notesSlide"/><Relationship Id="rId31" Target="notesSlides/notesSlide6.xml" Type="http://schemas.openxmlformats.org/officeDocument/2006/relationships/notesSlide"/><Relationship Id="rId32" Target="notesSlides/notesSlide7.xml" Type="http://schemas.openxmlformats.org/officeDocument/2006/relationships/notesSlide"/><Relationship Id="rId33" Target="notesSlides/notesSlide8.xml" Type="http://schemas.openxmlformats.org/officeDocument/2006/relationships/notesSlide"/><Relationship Id="rId34" Target="notesSlides/notesSlide9.xml" Type="http://schemas.openxmlformats.org/officeDocument/2006/relationships/notesSlide"/><Relationship Id="rId35" Target="notesSlides/notesSlide10.xml" Type="http://schemas.openxmlformats.org/officeDocument/2006/relationships/notesSlide"/><Relationship Id="rId36" Target="notesSlides/notesSlide11.xml" Type="http://schemas.openxmlformats.org/officeDocument/2006/relationships/notesSlide"/><Relationship Id="rId37" Target="notesSlides/notesSlide12.xml" Type="http://schemas.openxmlformats.org/officeDocument/2006/relationships/notesSlide"/><Relationship Id="rId38" Target="notesSlides/notesSlide13.xml" Type="http://schemas.openxmlformats.org/officeDocument/2006/relationships/notesSlide"/><Relationship Id="rId39" Target="notesSlides/notesSlide14.xml" Type="http://schemas.openxmlformats.org/officeDocument/2006/relationships/notesSlide"/><Relationship Id="rId4" Target="slideMasters/slideMaster1.xml" Type="http://schemas.openxmlformats.org/officeDocument/2006/relationships/slideMaster"/><Relationship Id="rId40" Target="notesSlides/notesSlide15.xml" Type="http://schemas.openxmlformats.org/officeDocument/2006/relationships/notesSlide"/><Relationship Id="rId41" Target="notesSlides/notesSlide16.xml" Type="http://schemas.openxmlformats.org/officeDocument/2006/relationships/notesSlide"/><Relationship Id="rId42" Target="notesSlides/notesSlide17.xml" Type="http://schemas.openxmlformats.org/officeDocument/2006/relationships/notesSlide"/><Relationship Id="rId6" Target="notesMasters/notesMaster1.xml" Type="http://schemas.openxmlformats.org/officeDocument/2006/relationships/notesMaster"/><Relationship Id="rId7" Target="theme/theme2.xml" Type="http://schemas.openxmlformats.org/officeDocument/2006/relationships/theme"/><Relationship Id="rId8" Target="slideMasters/slideMaster2.xml" Type="http://schemas.openxmlformats.org/officeDocument/2006/relationships/slideMaster"/><Relationship Id="rId9" Target="slides/slide1.xml" Type="http://schemas.openxmlformats.org/officeDocument/2006/relationships/slid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_rels/notesSlide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.xml" Type="http://schemas.openxmlformats.org/officeDocument/2006/relationships/slide"/></Relationships>
</file>

<file path=ppt/notesSlides/_rels/notesSlide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.xml" Type="http://schemas.openxmlformats.org/officeDocument/2006/relationships/slide"/></Relationships>
</file>

<file path=ppt/notesSlides/_rels/notesSlide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.xml" Type="http://schemas.openxmlformats.org/officeDocument/2006/relationships/slide"/></Relationships>
</file>

<file path=ppt/notesSlides/_rels/notesSlide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5.xml" Type="http://schemas.openxmlformats.org/officeDocument/2006/relationships/slide"/></Relationships>
</file>

<file path=ppt/notesSlides/_rels/notesSlide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6.xml" Type="http://schemas.openxmlformats.org/officeDocument/2006/relationships/slide"/></Relationships>
</file>

<file path=ppt/notesSlides/_rels/notesSlide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7.xml" Type="http://schemas.openxmlformats.org/officeDocument/2006/relationships/slide"/></Relationships>
</file>

<file path=ppt/notesSlides/_rels/notesSlide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8.xml" Type="http://schemas.openxmlformats.org/officeDocument/2006/relationships/slide"/></Relationships>
</file>

<file path=ppt/notesSlides/_rels/notesSlide9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9.xml" Type="http://schemas.openxmlformats.org/officeDocument/2006/relationships/slide"/></Relationships>
</file>

<file path=ppt/notesSlides/_rels/notesSlide10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0.xml" Type="http://schemas.openxmlformats.org/officeDocument/2006/relationships/slide"/></Relationships>
</file>

<file path=ppt/notesSlides/_rels/notesSlide1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1.xml" Type="http://schemas.openxmlformats.org/officeDocument/2006/relationships/slide"/></Relationships>
</file>

<file path=ppt/notesSlides/_rels/notesSlide1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2.xml" Type="http://schemas.openxmlformats.org/officeDocument/2006/relationships/slide"/></Relationships>
</file>

<file path=ppt/notesSlides/_rels/notesSlide1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3.xml" Type="http://schemas.openxmlformats.org/officeDocument/2006/relationships/slide"/></Relationships>
</file>

<file path=ppt/notesSlides/_rels/notesSlide1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4.xml" Type="http://schemas.openxmlformats.org/officeDocument/2006/relationships/slide"/></Relationships>
</file>

<file path=ppt/notesSlides/_rels/notesSlide1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5.xml" Type="http://schemas.openxmlformats.org/officeDocument/2006/relationships/slide"/></Relationships>
</file>

<file path=ppt/notesSlides/_rels/notesSlide1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6.xml" Type="http://schemas.openxmlformats.org/officeDocument/2006/relationships/slide"/></Relationships>
</file>

<file path=ppt/notesSlides/_rels/notesSlide1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7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大家好，欢迎参加本次关于“电动工具耐久测试与工况测试全解析”的专业分享。在今天的讲座中，我们将深入探讨这两种核心测试的内涵、方法与标准，帮助大家全面掌握评估工具可靠性与性能的关键技术。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本次分享将分为七个部分。首先，我们会明确耐久测试和工况测试的定义与区别。接着，解读核心的国内外测试标准。然后，详细介绍各类测试项目。第四部分将讲解具体的测试方法和流程。之后，我们会列出性能判定标准。第六部分分析常见的失效模式。最后，分享针对性的整改和优化建议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首先，我们来区分两个核心概念：耐久测试和工况测试。简单来说，耐久测试关注的是“时间”和“次数”，回答的是“工具能用多久”的问题。而工况测试关注的是“模拟真实场景”，回答的是“工具干活儿干得怎么样”的问题。一个着眼于寿命，一个着眼于性能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这张表格更直观地展示了两者的区别。从测试核心、周期、负载方式到考核重点和输出结果，两者都有明显不同。理解这些区别，有助于我们根据不同的测试目的选择合适的测试方法。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接下来我们看一下相关的测试标准。国际上主要遵循IEC 60745系列标准，而中国的GB 3883.1标准则完全等同采用了IEC 60745-1。这些标准是我们进行所有测试的根本依据。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在GB 3883.1标准中，有几个章节尤为重要。第17章关于耐久性，第20章关于机械强度，第12章关于发热。这些章节详细规定了测试的方法、条件和判定标准，是我们开展测试工作的具体指南。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现在我们来看具体的测试项目。首先是通用的耐久性测试，其中电气耐久性主要包括开关耐久性、电机耐久性和绝缘系统耐久性。例如，开关需要承受五万次的通断循环，电机需要在电压波动的情况下连续运行48小时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机械耐久性测试同样重要。这包括用弹簧冲击锤进行的冲击试验，模拟意外碰撞；以及从1米高度进行的跌落试验，模拟意外摔落。此外，还会对传动系统和电源线等连接部件进行专门的耐久性测试。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除了通用测试，针对不同类型的工具还有特定的工况测试。比如，对角磨机进行切割测试，对电钻进行钻孔和堵转测试，对电锤则要测试其冲击能量和连续冲击的耐久性。这些测试更贴近实际使用场景。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我们来看一下具体的测试流程。以电机空载耐久性测试为例，需要在1.1倍和0.9倍额定电压下，按照特定的通断周期各运行24小时。开关耐久性测试则是在模拟负载下，完成五万次的通断循环。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对于工况测试，比如电钻的堵转测试，要求在卡住钻头的情况下运行3秒，然后释放，看它能否恢复正常。电锤的连续冲击测试则更为严苛，需要连续冲击上万次，并监测其冲击能量的衰减情况。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要完成这些复杂的测试，离不开专业的设备。比如，电力测功机用于模拟动态负载，环境试验箱用于测试工具在高低温、湿热等恶劣环境下的表现，还有各种针对特定工具设计的专用测试工装。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那么，我们如何判断测试是否合格呢？核心原则是，试验后工具必须仍然能够安全、正常地工作。这张表格列出了一些常见测试项目的合格与不合格判定标准。例如，耐久性试验后，工具必须能正常启动，并且绝缘性能不能下降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在测试中，我们会遇到各种失效模式。电气方面，常见的有电机绕组故障、开关故障和电刷磨损。机械方面，则包括齿轮箱损坏、轴承卡死、冲击结构损坏以及外壳破裂等。分析这些失效模式，是进行产品优化的关键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此外，还有热失效和环境失效。热失效主要表现为温升异常和材料热变形，通常与散热设计有关。环境失效则包括进水受潮和腐蚀，这与产品的防护等级和使用环境密切相关。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最后，针对这些常见的失效模式，我们可以从四个层面进行整改和优化。在设计层面，优化结构、电磁方案和热设计。在材料层面，选用更高性能的材料。在工艺层面，提高加工和装配精度。同时，也要引导用户正确使用和定期维护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我的分享到此结束，感谢大家的聆听。现在是问答环节，欢迎大家提问交流。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2.xml.rels><?xml version="1.0" encoding="UTF-8" standalone="yes"?><Relationships xmlns="http://schemas.openxmlformats.org/package/2006/relationships"><Relationship Id="rId1" Target="../slideMasters/slideMaster2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幻灯片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30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3" name="Shape 31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4" name="Shape 3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5" name="Shape 3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6" name="Shape 3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和内容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54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9" name="Shape 5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0" name="Shape 5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1" name="Shape 5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2" name="Shape 5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节标题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59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5" name="Shape 60"/>
          <p:cNvSpPr txBox="1"/>
          <p:nvPr>
            <p:ph idx="1" type="body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Shape 6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7" name="Shape 6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8" name="Shape 6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两栏内容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1" name="Shape 10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2" name="Shape 11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3" name="Shape 1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4" name="Shape 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5" name="Shape 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较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5"/>
          <p:cNvSpPr txBox="1"/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8" name="Shape 36"/>
          <p:cNvSpPr txBox="1"/>
          <p:nvPr>
            <p:ph idx="1" type="body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39" name="Shape 37"/>
          <p:cNvSpPr txBox="1"/>
          <p:nvPr>
            <p:ph idx="2" type="body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0" name="Shape 3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41" name="Shape 39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2" name="Shape 4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3" name="Shape 4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4" name="Shape 4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仅标题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20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7" name="Shape 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8" name="Shape 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9" name="Shape 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空白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2" name="Shape 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3" name="Shape 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内容与标题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43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6" name="Shape 44"/>
          <p:cNvSpPr txBox="1"/>
          <p:nvPr>
            <p:ph idx="1" type="body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2385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indent="-32385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indent="-32385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57" name="Shape 45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58" name="Shape 4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9" name="Shape 4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0" name="Shape 4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图片与标题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24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3" name="Shape 25"/>
          <p:cNvSpPr/>
          <p:nvPr>
            <p:ph idx="2" type="pic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Shape 26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65" name="Shape 2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6" name="Shape 2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7" name="Shape 2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和竖排文字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4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0" name="Shape 50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1" name="Shape 5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2" name="Shape 5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3" name="Shape 5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竖排标题与文本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15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6" name="Shape 16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7" name="Shape 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8" name="Shape 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9" name="Shape 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_rels/slideMaster2.xml.rels><?xml version="1.0" encoding="UTF-8" standalone="yes"?><Relationships xmlns="http://schemas.openxmlformats.org/package/2006/relationships"><Relationship Id="rId1" Target="../theme/theme3.xml" Type="http://schemas.openxmlformats.org/officeDocument/2006/relationships/theme"/><Relationship Id="rId2" Target="../slideLayouts/slideLayout12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b="0" i="0" sz="3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7" name="Shape 2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Shape 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Shape 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Shape 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默认主题">
    <p:bg>
      <p:bgPr>
        <a:solidFill>
          <a:srgbClr val="FFFFFF">
            <a:alpha val="100000"/>
          </a:srgbClr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57483699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media/image1.jpeg" Type="http://schemas.openxmlformats.org/officeDocument/2006/relationships/image"/><Relationship Id="rId3" Target="../notesSlides/notesSlide1.xml" Type="http://schemas.openxmlformats.org/officeDocument/2006/relationships/notesSlide"/></Relationships>
</file>

<file path=ppt/slides/_rels/slide2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media/image2.jpeg" Type="http://schemas.openxmlformats.org/officeDocument/2006/relationships/image"/><Relationship Id="rId3" Target="../notesSlides/notesSlide2.xml" Type="http://schemas.openxmlformats.org/officeDocument/2006/relationships/notesSlide"/></Relationships>
</file>

<file path=ppt/slides/_rels/slide3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media/image2.jpeg" Type="http://schemas.openxmlformats.org/officeDocument/2006/relationships/image"/><Relationship Id="rId3" Target="../media/image3.png" Type="http://schemas.openxmlformats.org/officeDocument/2006/relationships/image"/><Relationship Id="rId4" Target="../media/image4.svg" Type="http://schemas.openxmlformats.org/officeDocument/2006/relationships/image"/><Relationship Id="rId5" Target="../media/image5.png" Type="http://schemas.openxmlformats.org/officeDocument/2006/relationships/image"/><Relationship Id="rId6" Target="../media/image6.svg" Type="http://schemas.openxmlformats.org/officeDocument/2006/relationships/image"/><Relationship Id="rId7" Target="../notesSlides/notesSlide3.xml" Type="http://schemas.openxmlformats.org/officeDocument/2006/relationships/notesSlide"/></Relationships>
</file>

<file path=ppt/slides/_rels/slide4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media/image2.jpeg" Type="http://schemas.openxmlformats.org/officeDocument/2006/relationships/image"/><Relationship Id="rId3" Target="../notesSlides/notesSlide4.xml" Type="http://schemas.openxmlformats.org/officeDocument/2006/relationships/notesSlide"/></Relationships>
</file>

<file path=ppt/slides/_rels/slide5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media/image2.jpeg" Type="http://schemas.openxmlformats.org/officeDocument/2006/relationships/image"/><Relationship Id="rId3" Target="../media/image7.jpeg" Type="http://schemas.openxmlformats.org/officeDocument/2006/relationships/image"/><Relationship Id="rId4" Target="../media/image8.jpeg" Type="http://schemas.openxmlformats.org/officeDocument/2006/relationships/image"/><Relationship Id="rId5" Target="../notesSlides/notesSlide5.xml" Type="http://schemas.openxmlformats.org/officeDocument/2006/relationships/notesSlide"/></Relationships>
</file>

<file path=ppt/slides/_rels/slide6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media/image2.jpeg" Type="http://schemas.openxmlformats.org/officeDocument/2006/relationships/image"/><Relationship Id="rId3" Target="../notesSlides/notesSlide6.xml" Type="http://schemas.openxmlformats.org/officeDocument/2006/relationships/notesSlide"/></Relationships>
</file>

<file path=ppt/slides/_rels/slide7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media/image2.jpeg" Type="http://schemas.openxmlformats.org/officeDocument/2006/relationships/image"/><Relationship Id="rId3" Target="../media/image9.jpeg" Type="http://schemas.openxmlformats.org/officeDocument/2006/relationships/image"/><Relationship Id="rId4" Target="../notesSlides/notesSlide7.xml" Type="http://schemas.openxmlformats.org/officeDocument/2006/relationships/notesSlide"/></Relationships>
</file>

<file path=ppt/slides/_rels/slide8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media/image2.jpeg" Type="http://schemas.openxmlformats.org/officeDocument/2006/relationships/image"/><Relationship Id="rId3" Target="../media/image10.jpeg" Type="http://schemas.openxmlformats.org/officeDocument/2006/relationships/image"/><Relationship Id="rId4" Target="../media/image11.jpeg" Type="http://schemas.openxmlformats.org/officeDocument/2006/relationships/image"/><Relationship Id="rId5" Target="../notesSlides/notesSlide8.xml" Type="http://schemas.openxmlformats.org/officeDocument/2006/relationships/notesSlide"/></Relationships>
</file>

<file path=ppt/slides/_rels/slide9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media/image2.jpeg" Type="http://schemas.openxmlformats.org/officeDocument/2006/relationships/image"/><Relationship Id="rId3" Target="../media/image12.jpeg" Type="http://schemas.openxmlformats.org/officeDocument/2006/relationships/image"/><Relationship Id="rId4" Target="../media/image13.jpeg" Type="http://schemas.openxmlformats.org/officeDocument/2006/relationships/image"/><Relationship Id="rId5" Target="../notesSlides/notesSlide9.xml" Type="http://schemas.openxmlformats.org/officeDocument/2006/relationships/notesSlide"/></Relationships>
</file>

<file path=ppt/slides/_rels/slide10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10" Target="../media/image19.svg" Type="http://schemas.openxmlformats.org/officeDocument/2006/relationships/image"/><Relationship Id="rId11" Target="../notesSlides/notesSlide10.xml" Type="http://schemas.openxmlformats.org/officeDocument/2006/relationships/notesSlide"/><Relationship Id="rId2" Target="../media/image2.jpeg" Type="http://schemas.openxmlformats.org/officeDocument/2006/relationships/image"/><Relationship Id="rId3" Target="../media/image14.png" Type="http://schemas.openxmlformats.org/officeDocument/2006/relationships/image"/><Relationship Id="rId4" Target="../media/image15.svg" Type="http://schemas.openxmlformats.org/officeDocument/2006/relationships/image"/><Relationship Id="rId5" Target="../media/image3.png" Type="http://schemas.openxmlformats.org/officeDocument/2006/relationships/image"/><Relationship Id="rId6" Target="../media/image4.svg" Type="http://schemas.openxmlformats.org/officeDocument/2006/relationships/image"/><Relationship Id="rId7" Target="../media/image16.png" Type="http://schemas.openxmlformats.org/officeDocument/2006/relationships/image"/><Relationship Id="rId8" Target="../media/image17.svg" Type="http://schemas.openxmlformats.org/officeDocument/2006/relationships/image"/><Relationship Id="rId9" Target="../media/image18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media/image2.jpeg" Type="http://schemas.openxmlformats.org/officeDocument/2006/relationships/image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10" Target="../media/image25.jpeg" Type="http://schemas.openxmlformats.org/officeDocument/2006/relationships/image"/><Relationship Id="rId11" Target="../notesSlides/notesSlide12.xml" Type="http://schemas.openxmlformats.org/officeDocument/2006/relationships/notesSlide"/><Relationship Id="rId2" Target="../media/image2.jpeg" Type="http://schemas.openxmlformats.org/officeDocument/2006/relationships/image"/><Relationship Id="rId3" Target="../media/image16.png" Type="http://schemas.openxmlformats.org/officeDocument/2006/relationships/image"/><Relationship Id="rId4" Target="../media/image17.svg" Type="http://schemas.openxmlformats.org/officeDocument/2006/relationships/image"/><Relationship Id="rId5" Target="../media/image20.png" Type="http://schemas.openxmlformats.org/officeDocument/2006/relationships/image"/><Relationship Id="rId6" Target="../media/image21.svg" Type="http://schemas.openxmlformats.org/officeDocument/2006/relationships/image"/><Relationship Id="rId7" Target="../media/image22.png" Type="http://schemas.openxmlformats.org/officeDocument/2006/relationships/image"/><Relationship Id="rId8" Target="../media/image23.svg" Type="http://schemas.openxmlformats.org/officeDocument/2006/relationships/image"/><Relationship Id="rId9" Target="../media/image24.jpe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media/image2.jpeg" Type="http://schemas.openxmlformats.org/officeDocument/2006/relationships/image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10" Target="../media/image15.svg" Type="http://schemas.openxmlformats.org/officeDocument/2006/relationships/image"/><Relationship Id="rId11" Target="../media/image30.png" Type="http://schemas.openxmlformats.org/officeDocument/2006/relationships/image"/><Relationship Id="rId12" Target="../media/image31.svg" Type="http://schemas.openxmlformats.org/officeDocument/2006/relationships/image"/><Relationship Id="rId13" Target="../media/image32.png" Type="http://schemas.openxmlformats.org/officeDocument/2006/relationships/image"/><Relationship Id="rId14" Target="../media/image33.svg" Type="http://schemas.openxmlformats.org/officeDocument/2006/relationships/image"/><Relationship Id="rId15" Target="../media/image34.png" Type="http://schemas.openxmlformats.org/officeDocument/2006/relationships/image"/><Relationship Id="rId16" Target="../media/image35.svg" Type="http://schemas.openxmlformats.org/officeDocument/2006/relationships/image"/><Relationship Id="rId17" Target="../notesSlides/notesSlide14.xml" Type="http://schemas.openxmlformats.org/officeDocument/2006/relationships/notesSlide"/><Relationship Id="rId2" Target="../media/image2.jpeg" Type="http://schemas.openxmlformats.org/officeDocument/2006/relationships/image"/><Relationship Id="rId3" Target="../media/image26.png" Type="http://schemas.openxmlformats.org/officeDocument/2006/relationships/image"/><Relationship Id="rId4" Target="../media/image27.svg" Type="http://schemas.openxmlformats.org/officeDocument/2006/relationships/image"/><Relationship Id="rId5" Target="../media/image28.png" Type="http://schemas.openxmlformats.org/officeDocument/2006/relationships/image"/><Relationship Id="rId6" Target="../media/image29.svg" Type="http://schemas.openxmlformats.org/officeDocument/2006/relationships/image"/><Relationship Id="rId7" Target="../media/image5.png" Type="http://schemas.openxmlformats.org/officeDocument/2006/relationships/image"/><Relationship Id="rId8" Target="../media/image6.svg" Type="http://schemas.openxmlformats.org/officeDocument/2006/relationships/image"/><Relationship Id="rId9" Target="../media/image14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10" Target="../media/image41.svg" Type="http://schemas.openxmlformats.org/officeDocument/2006/relationships/image"/><Relationship Id="rId11" Target="../notesSlides/notesSlide15.xml" Type="http://schemas.openxmlformats.org/officeDocument/2006/relationships/notesSlide"/><Relationship Id="rId2" Target="../media/image2.jpeg" Type="http://schemas.openxmlformats.org/officeDocument/2006/relationships/image"/><Relationship Id="rId3" Target="../media/image20.png" Type="http://schemas.openxmlformats.org/officeDocument/2006/relationships/image"/><Relationship Id="rId4" Target="../media/image21.svg" Type="http://schemas.openxmlformats.org/officeDocument/2006/relationships/image"/><Relationship Id="rId5" Target="../media/image36.png" Type="http://schemas.openxmlformats.org/officeDocument/2006/relationships/image"/><Relationship Id="rId6" Target="../media/image37.svg" Type="http://schemas.openxmlformats.org/officeDocument/2006/relationships/image"/><Relationship Id="rId7" Target="../media/image38.png" Type="http://schemas.openxmlformats.org/officeDocument/2006/relationships/image"/><Relationship Id="rId8" Target="../media/image39.svg" Type="http://schemas.openxmlformats.org/officeDocument/2006/relationships/image"/><Relationship Id="rId9" Target="../media/image40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media/image2.jpeg" Type="http://schemas.openxmlformats.org/officeDocument/2006/relationships/image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media/image42.jpeg" Type="http://schemas.openxmlformats.org/officeDocument/2006/relationships/image"/><Relationship Id="rId3" Target="../notesSlides/notesSlide17.xml" Type="http://schemas.openxmlformats.org/officeDocument/2006/relationships/notesSlide"/><Relationship Id="rId4" Target="../media/image43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/>
          <a:srcRect/>
          <a:stretch>
            <a:fillRect l="0" t="0" r="0" b="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000000">
              <a:alpha val="30000"/>
            </a:srgbClr>
          </a:solidFill>
          <a:ln cmpd="sng" cap="flat">
            <a:solidFill>
              <a:srgbClr val="000000">
                <a:alpha val="3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1016000" y="2286000"/>
            <a:ext cx="10160000" cy="165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91666"/>
              </a:lnSpc>
              <a:defRPr/>
            </a:pPr>
            <a:r>
              <a:rPr lang="en-US" b="true" i="false" strike="noStrike" u="none" sz="480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电动工具耐久测试、</a:t>
            </a:r>
            <a:r>
              <a:rPr lang="en-US" b="true" i="false" strike="noStrike" u="none" sz="480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br>
              <a:rPr lang="en-US" b="true" i="false" strike="noStrike" u="none" sz="480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b="true" i="false" strike="noStrike" u="none" sz="480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工况测试全解析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1016000" y="4381500"/>
            <a:ext cx="10160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2200" spc="100">
                <a:solidFill>
                  <a:srgbClr val="EBEBEB">
                    <a:alpha val="9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从标准到实践的专业指南</a:t>
            </a:r>
            <a:endParaRPr lang="en-US" sz="1100"/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1016000" y="5397500"/>
            <a:ext cx="1270000" cy="50800"/>
          </a:xfrm>
          <a:prstGeom prst="roundRect">
            <a:avLst>
              <a:gd name="adj" fmla="val 0"/>
            </a:avLst>
          </a:prstGeom>
          <a:solidFill>
            <a:srgbClr val="CC0000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1016000" y="5905500"/>
            <a:ext cx="10160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FFFFFF">
                    <a:alpha val="54902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2026 工业装备质量检测技术论坛 ｜ 核心性能评估体系专题报告</a:t>
            </a:r>
            <a:endParaRPr lang="en-US" sz="1100"/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/>
          <a:srcRect/>
          <a:stretch>
            <a:fillRect l="0" t="0" r="0" b="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762000" y="635000"/>
            <a:ext cx="10668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2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目录 CONTENTS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762000" y="1778000"/>
            <a:ext cx="5334000" cy="1206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0000"/>
              </a:lnSpc>
              <a:defRPr/>
            </a:pPr>
            <a:r>
              <a:rPr lang="en-US" b="true" i="false" strike="noStrike" u="none" sz="2400">
                <a:solidFill>
                  <a:srgbClr val="CC0000"/>
                </a:solidFill>
                <a:latin typeface="Noto Sans SC"/>
                <a:ea typeface="Noto Sans SC"/>
                <a:cs typeface="Noto Sans SC"/>
                <a:sym typeface="Noto Sans SC"/>
              </a:rPr>
              <a:t>01</a:t>
            </a:r>
            <a:r>
              <a:rPr lang="en-US" b="true" i="false" strike="noStrike" u="none" sz="18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定义、目的与核心区别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marL="0" indent="0">
              <a:lnSpc>
                <a:spcPct val="108333"/>
              </a:lnSpc>
              <a:spcBef>
                <a:spcPts val="600"/>
              </a:spcBef>
            </a:pPr>
            <a:r>
              <a:rPr lang="en-US" b="false" i="false" strike="noStrike" u="none" sz="140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厘清耐久测试与工况测试的本质差异，明确两类测试在产品验证中的核心目标与适用边界。</a:t>
            </a:r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762000" y="3238500"/>
            <a:ext cx="5334000" cy="1206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0000"/>
              </a:lnSpc>
              <a:defRPr/>
            </a:pPr>
            <a:r>
              <a:rPr lang="en-US" b="true" i="false" strike="noStrike" u="none" sz="2400">
                <a:solidFill>
                  <a:srgbClr val="CC0000"/>
                </a:solidFill>
                <a:latin typeface="Noto Sans SC"/>
                <a:ea typeface="Noto Sans SC"/>
                <a:cs typeface="Noto Sans SC"/>
                <a:sym typeface="Noto Sans SC"/>
              </a:rPr>
              <a:t>02</a:t>
            </a:r>
            <a:r>
              <a:rPr lang="en-US" b="true" i="false" strike="noStrike" u="none" sz="18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国内外核心测试标准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marL="0" indent="0">
              <a:lnSpc>
                <a:spcPct val="108333"/>
              </a:lnSpc>
              <a:spcBef>
                <a:spcPts val="600"/>
              </a:spcBef>
            </a:pPr>
            <a:r>
              <a:rPr lang="en-US" b="false" i="false" strike="noStrike" u="none" sz="140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深度解读IEC国际通用标准与GB国家强制标准的技术要求，对比分析关键指标差异与合规重点。</a:t>
            </a:r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762000" y="4699000"/>
            <a:ext cx="5334000" cy="1206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0000"/>
              </a:lnSpc>
              <a:defRPr/>
            </a:pPr>
            <a:r>
              <a:rPr lang="en-US" b="true" i="false" strike="noStrike" u="none" sz="2400">
                <a:solidFill>
                  <a:srgbClr val="CC0000"/>
                </a:solidFill>
                <a:latin typeface="Noto Sans SC"/>
                <a:ea typeface="Noto Sans SC"/>
                <a:cs typeface="Noto Sans SC"/>
                <a:sym typeface="Noto Sans SC"/>
              </a:rPr>
              <a:t>03</a:t>
            </a:r>
            <a:r>
              <a:rPr lang="en-US" b="true" i="false" strike="noStrike" u="none" sz="18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详细的测试项目分类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marL="0" indent="0">
              <a:lnSpc>
                <a:spcPct val="108333"/>
              </a:lnSpc>
              <a:spcBef>
                <a:spcPts val="600"/>
              </a:spcBef>
            </a:pPr>
            <a:r>
              <a:rPr lang="en-US" b="false" i="false" strike="noStrike" u="none" sz="140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系统梳理温湿度、振动冲击等通用环境耐久性测试，及车载、工业控制等特定工况的专项测试。</a:t>
            </a:r>
          </a:p>
        </p:txBody>
      </p:sp>
      <p:sp>
        <p:nvSpPr>
          <p:cNvPr name="AutoShape 7" id="7"/>
          <p:cNvSpPr/>
          <p:nvPr/>
        </p:nvSpPr>
        <p:spPr>
          <a:xfrm rot="0" flipH="false" flipV="false">
            <a:off x="6350000" y="1778000"/>
            <a:ext cx="5334000" cy="1206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0000"/>
              </a:lnSpc>
              <a:defRPr/>
            </a:pPr>
            <a:r>
              <a:rPr lang="en-US" b="true" i="false" strike="noStrike" u="none" sz="2400">
                <a:solidFill>
                  <a:srgbClr val="CC0000"/>
                </a:solidFill>
                <a:latin typeface="Noto Sans SC"/>
                <a:ea typeface="Noto Sans SC"/>
                <a:cs typeface="Noto Sans SC"/>
                <a:sym typeface="Noto Sans SC"/>
              </a:rPr>
              <a:t>04</a:t>
            </a:r>
            <a:r>
              <a:rPr lang="en-US" b="true" i="false" strike="noStrike" u="none" sz="18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测试方法、设备与执行流程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marL="0" indent="0">
              <a:lnSpc>
                <a:spcPct val="108333"/>
              </a:lnSpc>
              <a:spcBef>
                <a:spcPts val="600"/>
              </a:spcBef>
            </a:pPr>
            <a:r>
              <a:rPr lang="en-US" b="false" i="false" strike="noStrike" u="none" sz="140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解析从样品预处理、专业设备选型、参数设定到现场执行的标准化作业规范，确保数据真实有效。</a:t>
            </a:r>
          </a:p>
        </p:txBody>
      </p:sp>
      <p:sp>
        <p:nvSpPr>
          <p:cNvPr name="AutoShape 8" id="8"/>
          <p:cNvSpPr/>
          <p:nvPr/>
        </p:nvSpPr>
        <p:spPr>
          <a:xfrm rot="0" flipH="false" flipV="false">
            <a:off x="6350000" y="2984500"/>
            <a:ext cx="5334000" cy="1206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0000"/>
              </a:lnSpc>
              <a:defRPr/>
            </a:pPr>
            <a:r>
              <a:rPr lang="en-US" b="true" i="false" strike="noStrike" u="none" sz="2400">
                <a:solidFill>
                  <a:srgbClr val="CC0000"/>
                </a:solidFill>
                <a:latin typeface="Noto Sans SC"/>
                <a:ea typeface="Noto Sans SC"/>
                <a:cs typeface="Noto Sans SC"/>
                <a:sym typeface="Noto Sans SC"/>
              </a:rPr>
              <a:t>05</a:t>
            </a:r>
            <a:r>
              <a:rPr lang="en-US" b="true" i="false" strike="noStrike" u="none" sz="18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测试的性能判定标准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marL="0" indent="0">
              <a:lnSpc>
                <a:spcPct val="108333"/>
              </a:lnSpc>
              <a:spcBef>
                <a:spcPts val="600"/>
              </a:spcBef>
            </a:pPr>
            <a:r>
              <a:rPr lang="en-US" b="false" i="false" strike="noStrike" u="none" sz="140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明确产品功能完整性、性能衰减率的合格判据，界定失效阈值与质量红线的量化指标。</a:t>
            </a:r>
          </a:p>
        </p:txBody>
      </p:sp>
      <p:sp>
        <p:nvSpPr>
          <p:cNvPr name="AutoShape 9" id="9"/>
          <p:cNvSpPr/>
          <p:nvPr/>
        </p:nvSpPr>
        <p:spPr>
          <a:xfrm rot="0" flipH="false" flipV="false">
            <a:off x="6350000" y="4191000"/>
            <a:ext cx="5334000" cy="1206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0000"/>
              </a:lnSpc>
              <a:defRPr/>
            </a:pPr>
            <a:r>
              <a:rPr lang="en-US" b="true" i="false" strike="noStrike" u="none" sz="2400">
                <a:solidFill>
                  <a:srgbClr val="CC0000"/>
                </a:solidFill>
                <a:latin typeface="Noto Sans SC"/>
                <a:ea typeface="Noto Sans SC"/>
                <a:cs typeface="Noto Sans SC"/>
                <a:sym typeface="Noto Sans SC"/>
              </a:rPr>
              <a:t>06</a:t>
            </a:r>
            <a:r>
              <a:rPr lang="en-US" b="true" i="false" strike="noStrike" u="none" sz="18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常见失效模式与机理分析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marL="0" indent="0">
              <a:lnSpc>
                <a:spcPct val="108333"/>
              </a:lnSpc>
              <a:spcBef>
                <a:spcPts val="600"/>
              </a:spcBef>
            </a:pPr>
            <a:r>
              <a:rPr lang="en-US" b="false" i="false" strike="noStrike" u="none" sz="140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深度剖析电气接触不良、机械结构疲劳、材料热老化及防护失效等典型故障的物理化学机理。</a:t>
            </a:r>
          </a:p>
        </p:txBody>
      </p:sp>
      <p:sp>
        <p:nvSpPr>
          <p:cNvPr name="AutoShape 10" id="10"/>
          <p:cNvSpPr/>
          <p:nvPr/>
        </p:nvSpPr>
        <p:spPr>
          <a:xfrm rot="0" flipH="false" flipV="false">
            <a:off x="6350000" y="5397500"/>
            <a:ext cx="5334000" cy="1206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0000"/>
              </a:lnSpc>
              <a:defRPr/>
            </a:pPr>
            <a:r>
              <a:rPr lang="en-US" b="true" i="false" strike="noStrike" u="none" sz="2400">
                <a:solidFill>
                  <a:srgbClr val="CC0000"/>
                </a:solidFill>
                <a:latin typeface="Noto Sans SC"/>
                <a:ea typeface="Noto Sans SC"/>
                <a:cs typeface="Noto Sans SC"/>
                <a:sym typeface="Noto Sans SC"/>
              </a:rPr>
              <a:t>07</a:t>
            </a:r>
            <a:r>
              <a:rPr lang="en-US" b="true" i="false" strike="noStrike" u="none" sz="18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整改策略与设计优化建议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marL="0" indent="0">
              <a:lnSpc>
                <a:spcPct val="108333"/>
              </a:lnSpc>
              <a:spcBef>
                <a:spcPts val="600"/>
              </a:spcBef>
            </a:pPr>
            <a:r>
              <a:rPr lang="en-US" b="false" i="false" strike="noStrike" u="none" sz="140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基于失效根因分析，提供从电路拓扑优化、结构补强设计到制造工艺升级的系统性提升方案。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/>
          <a:srcRect/>
          <a:stretch>
            <a:fillRect l="0" t="0" r="0" b="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762000" y="635000"/>
            <a:ext cx="10668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2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01. 定义、目的与核心区别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762000" y="1905000"/>
            <a:ext cx="5207000" cy="40640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12700" cmpd="sng" cap="flat">
            <a:solidFill>
              <a:srgbClr val="CC0000">
                <a:alpha val="15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5" id="5"/>
          <p:cNvPicPr>
            <a:picLocks noChangeAspect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0" flipH="false" flipV="false">
            <a:off x="1016000" y="2159000"/>
            <a:ext cx="355600" cy="355600"/>
          </a:xfrm>
          <a:prstGeom prst="rect">
            <a:avLst/>
          </a:prstGeom>
        </p:spPr>
      </p:pic>
      <p:sp>
        <p:nvSpPr>
          <p:cNvPr name="AutoShape 6" id="6"/>
          <p:cNvSpPr/>
          <p:nvPr/>
        </p:nvSpPr>
        <p:spPr>
          <a:xfrm rot="0" flipH="false" flipV="false">
            <a:off x="1460500" y="2159000"/>
            <a:ext cx="4318000" cy="444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CC0000"/>
                </a:solidFill>
                <a:latin typeface="Noto Sans SC"/>
                <a:ea typeface="Noto Sans SC"/>
                <a:cs typeface="Noto Sans SC"/>
                <a:sym typeface="Noto Sans SC"/>
              </a:rPr>
              <a:t>耐久测试 (Durability Testing)</a:t>
            </a:r>
            <a:endParaRPr lang="en-US" sz="1100"/>
          </a:p>
        </p:txBody>
      </p:sp>
      <p:cxnSp>
        <p:nvCxnSpPr>
          <p:cNvPr name="Connector 7" id="7"/>
          <p:cNvCxnSpPr/>
          <p:nvPr/>
        </p:nvCxnSpPr>
        <p:spPr>
          <a:xfrm rot="-9291" flipH="false" flipV="false">
            <a:off x="1016009" y="2724150"/>
            <a:ext cx="4699000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CC0000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name="AutoShape 8" id="8"/>
          <p:cNvSpPr/>
          <p:nvPr/>
        </p:nvSpPr>
        <p:spPr>
          <a:xfrm rot="0" flipH="false" flipV="false">
            <a:off x="1016000" y="2921000"/>
            <a:ext cx="4699000" cy="889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tru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01 核心定义：</a:t>
            </a:r>
            <a:r>
              <a:rPr lang="en-US" b="false" i="false" strike="noStrike" u="none" sz="13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模拟产品全生命周期内的使用频率、电压波动等关键变量，进行长周期、高重复性的应力循环试验，持续逼近产品的失效临界状态。</a:t>
            </a:r>
            <a:endParaRPr lang="en-US" sz="1100"/>
          </a:p>
        </p:txBody>
      </p:sp>
      <p:sp>
        <p:nvSpPr>
          <p:cNvPr name="AutoShape 9" id="9"/>
          <p:cNvSpPr/>
          <p:nvPr/>
        </p:nvSpPr>
        <p:spPr>
          <a:xfrm rot="0" flipH="false" flipV="false">
            <a:off x="1016000" y="3873500"/>
            <a:ext cx="4699000" cy="889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tru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02 关注重点：</a:t>
            </a:r>
            <a:r>
              <a:rPr lang="en-US" b="false" i="false" strike="noStrike" u="none" sz="13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聚焦“</a:t>
            </a:r>
            <a:r>
              <a:rPr lang="en-US" b="true" i="false" strike="noStrike" u="none" sz="1300">
                <a:solidFill>
                  <a:srgbClr val="CC0000"/>
                </a:solidFill>
                <a:latin typeface="Noto Sans SC"/>
                <a:ea typeface="Noto Sans SC"/>
                <a:cs typeface="Noto Sans SC"/>
                <a:sym typeface="Noto Sans SC"/>
              </a:rPr>
              <a:t>时间跨度</a:t>
            </a:r>
            <a:r>
              <a:rPr lang="en-US" b="false" i="false" strike="noStrike" u="none" sz="13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”与“</a:t>
            </a:r>
            <a:r>
              <a:rPr lang="en-US" b="true" i="false" strike="noStrike" u="none" sz="1300">
                <a:solidFill>
                  <a:srgbClr val="CC0000"/>
                </a:solidFill>
                <a:latin typeface="Noto Sans SC"/>
                <a:ea typeface="Noto Sans SC"/>
                <a:cs typeface="Noto Sans SC"/>
                <a:sym typeface="Noto Sans SC"/>
              </a:rPr>
              <a:t>循环次数</a:t>
            </a:r>
            <a:r>
              <a:rPr lang="en-US" b="false" i="false" strike="noStrike" u="none" sz="13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”，核心回答：工具在额定条件下，究竟能持续正常工作多久，或能完成多少次额定动作？</a:t>
            </a:r>
            <a:endParaRPr lang="en-US" sz="1100"/>
          </a:p>
        </p:txBody>
      </p:sp>
      <p:sp>
        <p:nvSpPr>
          <p:cNvPr name="AutoShape 10" id="10"/>
          <p:cNvSpPr/>
          <p:nvPr/>
        </p:nvSpPr>
        <p:spPr>
          <a:xfrm rot="0" flipH="false" flipV="false">
            <a:off x="1016000" y="4953000"/>
            <a:ext cx="4699000" cy="889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tru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03 测试目标：</a:t>
            </a:r>
            <a:r>
              <a:rPr lang="en-US" b="false" i="false" strike="noStrike" u="none" sz="13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加速暴露材料疲劳、结构老化及部件磨损等潜在缺陷，验证产品设计的可靠性边界，为产品的使用寿命承诺提供科学的数据支撑。</a:t>
            </a:r>
            <a:endParaRPr lang="en-US" sz="1100"/>
          </a:p>
        </p:txBody>
      </p:sp>
      <p:sp>
        <p:nvSpPr>
          <p:cNvPr name="AutoShape 11" id="11"/>
          <p:cNvSpPr/>
          <p:nvPr/>
        </p:nvSpPr>
        <p:spPr>
          <a:xfrm rot="0" flipH="false" flipV="false">
            <a:off x="6223000" y="1905000"/>
            <a:ext cx="5207000" cy="40640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12700" cmpd="sng" cap="flat">
            <a:solidFill>
              <a:srgbClr val="CC0000">
                <a:alpha val="15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12" id="12"/>
          <p:cNvPicPr>
            <a:picLocks noChangeAspect="true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0" flipH="false" flipV="false">
            <a:off x="6477000" y="2159000"/>
            <a:ext cx="355600" cy="355600"/>
          </a:xfrm>
          <a:prstGeom prst="rect">
            <a:avLst/>
          </a:prstGeom>
        </p:spPr>
      </p:pic>
      <p:sp>
        <p:nvSpPr>
          <p:cNvPr name="AutoShape 13" id="13"/>
          <p:cNvSpPr/>
          <p:nvPr/>
        </p:nvSpPr>
        <p:spPr>
          <a:xfrm rot="0" flipH="false" flipV="false">
            <a:off x="6921500" y="2159000"/>
            <a:ext cx="4318000" cy="444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CC0000"/>
                </a:solidFill>
                <a:latin typeface="Noto Sans SC"/>
                <a:ea typeface="Noto Sans SC"/>
                <a:cs typeface="Noto Sans SC"/>
                <a:sym typeface="Noto Sans SC"/>
              </a:rPr>
              <a:t>工况测试 (Operating Condition Testing)</a:t>
            </a:r>
            <a:endParaRPr lang="en-US" sz="1100"/>
          </a:p>
        </p:txBody>
      </p:sp>
      <p:cxnSp>
        <p:nvCxnSpPr>
          <p:cNvPr name="Connector 14" id="14"/>
          <p:cNvCxnSpPr/>
          <p:nvPr/>
        </p:nvCxnSpPr>
        <p:spPr>
          <a:xfrm rot="-9291" flipH="false" flipV="false">
            <a:off x="6477009" y="2724150"/>
            <a:ext cx="4699000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CC0000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name="AutoShape 15" id="15"/>
          <p:cNvSpPr/>
          <p:nvPr/>
        </p:nvSpPr>
        <p:spPr>
          <a:xfrm rot="0" flipH="false" flipV="false">
            <a:off x="6477000" y="2921000"/>
            <a:ext cx="4699000" cy="889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tru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01 核心定义：</a:t>
            </a:r>
            <a:r>
              <a:rPr lang="en-US" b="false" i="false" strike="noStrike" u="none" sz="13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在标准化的实验室环境中，通过专业设备精准复现电动工具在实际作业中可能遇到的动态负载、复杂动作及极端环境条件的综合测试。</a:t>
            </a:r>
            <a:endParaRPr lang="en-US" sz="1100"/>
          </a:p>
        </p:txBody>
      </p:sp>
      <p:sp>
        <p:nvSpPr>
          <p:cNvPr name="AutoShape 16" id="16"/>
          <p:cNvSpPr/>
          <p:nvPr/>
        </p:nvSpPr>
        <p:spPr>
          <a:xfrm rot="0" flipH="false" flipV="false">
            <a:off x="6477000" y="3873500"/>
            <a:ext cx="4699000" cy="889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tru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02 关注重点：</a:t>
            </a:r>
            <a:r>
              <a:rPr lang="en-US" b="false" i="false" strike="noStrike" u="none" sz="13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极致还原“</a:t>
            </a:r>
            <a:r>
              <a:rPr lang="en-US" b="true" i="false" strike="noStrike" u="none" sz="1300">
                <a:solidFill>
                  <a:srgbClr val="CC0000"/>
                </a:solidFill>
                <a:latin typeface="Noto Sans SC"/>
                <a:ea typeface="Noto Sans SC"/>
                <a:cs typeface="Noto Sans SC"/>
                <a:sym typeface="Noto Sans SC"/>
              </a:rPr>
              <a:t>真实作业场景</a:t>
            </a:r>
            <a:r>
              <a:rPr lang="en-US" b="false" i="false" strike="noStrike" u="none" sz="13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”，核心回答：工具在钻孔、打磨、切割等具体工况下，其动力、稳定性及效率表现究竟如何？</a:t>
            </a:r>
            <a:endParaRPr lang="en-US" sz="1100"/>
          </a:p>
        </p:txBody>
      </p:sp>
      <p:sp>
        <p:nvSpPr>
          <p:cNvPr name="AutoShape 17" id="17"/>
          <p:cNvSpPr/>
          <p:nvPr/>
        </p:nvSpPr>
        <p:spPr>
          <a:xfrm rot="0" flipH="false" flipV="false">
            <a:off x="6477000" y="4953000"/>
            <a:ext cx="4699000" cy="889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tru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03 测试目标：</a:t>
            </a:r>
            <a:r>
              <a:rPr lang="en-US" b="false" i="false" strike="noStrike" u="none" sz="13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验证功率、扭矩、续航等关键性能指标是否达标，评估实际作业效率与人机工程学体验，确保产品在复杂工况下的绝对安全与稳定。</a:t>
            </a:r>
            <a:endParaRPr lang="en-US" sz="1100"/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/>
          <a:srcRect/>
          <a:stretch>
            <a:fillRect l="0" t="0" r="0" b="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cmpd="sng" cap="flat">
            <a:solidFill>
              <a:srgbClr val="E6CFCF">
                <a:alpha val="3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762000" y="635000"/>
            <a:ext cx="10668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2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01. 定义、目的与核心区别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762000" y="1778000"/>
            <a:ext cx="10668000" cy="558800"/>
          </a:xfrm>
          <a:prstGeom prst="roundRect">
            <a:avLst>
              <a:gd name="adj" fmla="val 0"/>
            </a:avLst>
          </a:prstGeom>
          <a:solidFill>
            <a:srgbClr val="CC0000">
              <a:alpha val="100000"/>
            </a:srgbClr>
          </a:solidFill>
          <a:ln cmpd="sng" cap="flat">
            <a:solidFill>
              <a:srgbClr val="B30000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762000" y="1778000"/>
            <a:ext cx="2286000" cy="5588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true" i="false" strike="noStrike" u="none" sz="160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特征维度</a:t>
            </a:r>
            <a:endParaRPr lang="en-US" sz="1100"/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3048000" y="1778000"/>
            <a:ext cx="4191000" cy="5588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true" i="false" strike="noStrike" u="none" sz="160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耐久测试</a:t>
            </a:r>
            <a:endParaRPr lang="en-US" sz="1100"/>
          </a:p>
        </p:txBody>
      </p:sp>
      <p:sp>
        <p:nvSpPr>
          <p:cNvPr name="AutoShape 7" id="7"/>
          <p:cNvSpPr/>
          <p:nvPr/>
        </p:nvSpPr>
        <p:spPr>
          <a:xfrm rot="0" flipH="false" flipV="false">
            <a:off x="7239000" y="1778000"/>
            <a:ext cx="4191000" cy="5588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true" i="false" strike="noStrike" u="none" sz="160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工况测试</a:t>
            </a:r>
            <a:endParaRPr lang="en-US" sz="1100"/>
          </a:p>
        </p:txBody>
      </p:sp>
      <p:sp>
        <p:nvSpPr>
          <p:cNvPr name="AutoShape 8" id="8"/>
          <p:cNvSpPr/>
          <p:nvPr/>
        </p:nvSpPr>
        <p:spPr>
          <a:xfrm rot="0" flipH="false" flipV="false">
            <a:off x="762000" y="2463800"/>
            <a:ext cx="10668000" cy="6096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cmpd="sng" cap="flat">
            <a:solidFill>
              <a:srgbClr val="E6CFCF">
                <a:alpha val="4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9" id="9"/>
          <p:cNvSpPr/>
          <p:nvPr/>
        </p:nvSpPr>
        <p:spPr>
          <a:xfrm rot="0" flipH="false" flipV="false">
            <a:off x="762000" y="2463800"/>
            <a:ext cx="2286000" cy="6096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tru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测试核心</a:t>
            </a:r>
            <a:endParaRPr lang="en-US" sz="1100"/>
          </a:p>
        </p:txBody>
      </p:sp>
      <p:sp>
        <p:nvSpPr>
          <p:cNvPr name="AutoShape 10" id="10"/>
          <p:cNvSpPr/>
          <p:nvPr/>
        </p:nvSpPr>
        <p:spPr>
          <a:xfrm rot="0" flipH="false" flipV="false">
            <a:off x="3048000" y="2463800"/>
            <a:ext cx="4191000" cy="6096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127000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聚焦</a:t>
            </a:r>
            <a:r>
              <a:rPr lang="en-US" b="true" i="false" strike="noStrike" u="none" sz="1400">
                <a:solidFill>
                  <a:srgbClr val="CC0000"/>
                </a:solidFill>
                <a:latin typeface="Noto Sans SC"/>
                <a:ea typeface="Noto Sans SC"/>
                <a:cs typeface="Noto Sans SC"/>
                <a:sym typeface="Noto Sans SC"/>
              </a:rPr>
              <a:t>时间/次数</a:t>
            </a:r>
            <a:r>
              <a:rPr lang="en-US" b="false" i="false" strike="noStrike" u="none" sz="14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的累积效应，验证长期稳定性</a:t>
            </a:r>
            <a:endParaRPr lang="en-US" sz="1100"/>
          </a:p>
        </p:txBody>
      </p:sp>
      <p:sp>
        <p:nvSpPr>
          <p:cNvPr name="AutoShape 11" id="11"/>
          <p:cNvSpPr/>
          <p:nvPr/>
        </p:nvSpPr>
        <p:spPr>
          <a:xfrm rot="0" flipH="false" flipV="false">
            <a:off x="7239000" y="2463800"/>
            <a:ext cx="4191000" cy="6096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127000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还原</a:t>
            </a:r>
            <a:r>
              <a:rPr lang="en-US" b="true" i="false" strike="noStrike" u="none" sz="1400">
                <a:solidFill>
                  <a:srgbClr val="CC0000"/>
                </a:solidFill>
                <a:latin typeface="Noto Sans SC"/>
                <a:ea typeface="Noto Sans SC"/>
                <a:cs typeface="Noto Sans SC"/>
                <a:sym typeface="Noto Sans SC"/>
              </a:rPr>
              <a:t>特定任务/负载</a:t>
            </a:r>
            <a:r>
              <a:rPr lang="en-US" b="false" i="false" strike="noStrike" u="none" sz="14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场景，模拟真实作业环境</a:t>
            </a:r>
            <a:endParaRPr lang="en-US" sz="1100"/>
          </a:p>
        </p:txBody>
      </p:sp>
      <p:sp>
        <p:nvSpPr>
          <p:cNvPr name="AutoShape 12" id="12"/>
          <p:cNvSpPr/>
          <p:nvPr/>
        </p:nvSpPr>
        <p:spPr>
          <a:xfrm rot="0" flipH="false" flipV="false">
            <a:off x="762000" y="3124200"/>
            <a:ext cx="10668000" cy="609600"/>
          </a:xfrm>
          <a:prstGeom prst="roundRect">
            <a:avLst>
              <a:gd name="adj" fmla="val 0"/>
            </a:avLst>
          </a:prstGeom>
          <a:solidFill>
            <a:srgbClr val="FFFFFF">
              <a:alpha val="25000"/>
            </a:srgbClr>
          </a:solidFill>
          <a:ln cmpd="sng" cap="flat">
            <a:solidFill>
              <a:srgbClr val="E6CFCF">
                <a:alpha val="25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3" id="13"/>
          <p:cNvSpPr/>
          <p:nvPr/>
        </p:nvSpPr>
        <p:spPr>
          <a:xfrm rot="0" flipH="false" flipV="false">
            <a:off x="762000" y="3124200"/>
            <a:ext cx="2286000" cy="6096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tru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测试周期</a:t>
            </a:r>
            <a:endParaRPr lang="en-US" sz="1100"/>
          </a:p>
        </p:txBody>
      </p:sp>
      <p:sp>
        <p:nvSpPr>
          <p:cNvPr name="AutoShape 14" id="14"/>
          <p:cNvSpPr/>
          <p:nvPr/>
        </p:nvSpPr>
        <p:spPr>
          <a:xfrm rot="0" flipH="false" flipV="false">
            <a:off x="3048000" y="3124200"/>
            <a:ext cx="4191000" cy="6096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127000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周期较长，通常持续</a:t>
            </a:r>
            <a:r>
              <a:rPr lang="en-US" b="true" i="false" strike="noStrike" u="none" sz="1400">
                <a:solidFill>
                  <a:srgbClr val="CC0000"/>
                </a:solidFill>
                <a:latin typeface="Noto Sans SC"/>
                <a:ea typeface="Noto Sans SC"/>
                <a:cs typeface="Noto Sans SC"/>
                <a:sym typeface="Noto Sans SC"/>
              </a:rPr>
              <a:t>数百至数千小时</a:t>
            </a:r>
            <a:r>
              <a:rPr lang="en-US" b="false" i="false" strike="noStrike" u="none" sz="14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，覆盖全寿命阶段</a:t>
            </a:r>
            <a:endParaRPr lang="en-US" sz="1100"/>
          </a:p>
        </p:txBody>
      </p:sp>
      <p:sp>
        <p:nvSpPr>
          <p:cNvPr name="AutoShape 15" id="15"/>
          <p:cNvSpPr/>
          <p:nvPr/>
        </p:nvSpPr>
        <p:spPr>
          <a:xfrm rot="0" flipH="false" flipV="false">
            <a:off x="7239000" y="3124200"/>
            <a:ext cx="4191000" cy="6096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127000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周期相对较短，以</a:t>
            </a:r>
            <a:r>
              <a:rPr lang="en-US" b="true" i="false" strike="noStrike" u="none" sz="1400">
                <a:solidFill>
                  <a:srgbClr val="CC0000"/>
                </a:solidFill>
                <a:latin typeface="Noto Sans SC"/>
                <a:ea typeface="Noto Sans SC"/>
                <a:cs typeface="Noto Sans SC"/>
                <a:sym typeface="Noto Sans SC"/>
              </a:rPr>
              <a:t>完成既定任务目标</a:t>
            </a:r>
            <a:r>
              <a:rPr lang="en-US" b="false" i="false" strike="noStrike" u="none" sz="14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为终止条件</a:t>
            </a:r>
            <a:endParaRPr lang="en-US" sz="1100"/>
          </a:p>
        </p:txBody>
      </p:sp>
      <p:sp>
        <p:nvSpPr>
          <p:cNvPr name="AutoShape 16" id="16"/>
          <p:cNvSpPr/>
          <p:nvPr/>
        </p:nvSpPr>
        <p:spPr>
          <a:xfrm rot="0" flipH="false" flipV="false">
            <a:off x="762000" y="3784600"/>
            <a:ext cx="10668000" cy="6096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cmpd="sng" cap="flat">
            <a:solidFill>
              <a:srgbClr val="E6CFCF">
                <a:alpha val="4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7" id="17"/>
          <p:cNvSpPr/>
          <p:nvPr/>
        </p:nvSpPr>
        <p:spPr>
          <a:xfrm rot="0" flipH="false" flipV="false">
            <a:off x="762000" y="3784600"/>
            <a:ext cx="2286000" cy="6096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tru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负载方式</a:t>
            </a:r>
            <a:endParaRPr lang="en-US" sz="1100"/>
          </a:p>
        </p:txBody>
      </p:sp>
      <p:sp>
        <p:nvSpPr>
          <p:cNvPr name="AutoShape 18" id="18"/>
          <p:cNvSpPr/>
          <p:nvPr/>
        </p:nvSpPr>
        <p:spPr>
          <a:xfrm rot="0" flipH="false" flipV="false">
            <a:off x="3048000" y="3784600"/>
            <a:ext cx="4191000" cy="6096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127000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多为空载、额定负载的</a:t>
            </a:r>
            <a:r>
              <a:rPr lang="en-US" b="true" i="false" strike="noStrike" u="none" sz="1400">
                <a:solidFill>
                  <a:srgbClr val="CC0000"/>
                </a:solidFill>
                <a:latin typeface="Noto Sans SC"/>
                <a:ea typeface="Noto Sans SC"/>
                <a:cs typeface="Noto Sans SC"/>
                <a:sym typeface="Noto Sans SC"/>
              </a:rPr>
              <a:t>规律性循环</a:t>
            </a:r>
            <a:r>
              <a:rPr lang="en-US" b="false" i="false" strike="noStrike" u="none" sz="14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，强调重复与累加</a:t>
            </a:r>
            <a:endParaRPr lang="en-US" sz="1100"/>
          </a:p>
        </p:txBody>
      </p:sp>
      <p:sp>
        <p:nvSpPr>
          <p:cNvPr name="AutoShape 19" id="19"/>
          <p:cNvSpPr/>
          <p:nvPr/>
        </p:nvSpPr>
        <p:spPr>
          <a:xfrm rot="0" flipH="false" flipV="false">
            <a:off x="7239000" y="3784600"/>
            <a:ext cx="4191000" cy="6096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127000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模拟实际作业的</a:t>
            </a:r>
            <a:r>
              <a:rPr lang="en-US" b="true" i="false" strike="noStrike" u="none" sz="1400">
                <a:solidFill>
                  <a:srgbClr val="CC0000"/>
                </a:solidFill>
                <a:latin typeface="Noto Sans SC"/>
                <a:ea typeface="Noto Sans SC"/>
                <a:cs typeface="Noto Sans SC"/>
                <a:sym typeface="Noto Sans SC"/>
              </a:rPr>
              <a:t>动态、多变负载</a:t>
            </a:r>
            <a:r>
              <a:rPr lang="en-US" b="false" i="false" strike="noStrike" u="none" sz="14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，贴合现场工况波动</a:t>
            </a:r>
            <a:endParaRPr lang="en-US" sz="1100"/>
          </a:p>
        </p:txBody>
      </p:sp>
      <p:sp>
        <p:nvSpPr>
          <p:cNvPr name="AutoShape 20" id="20"/>
          <p:cNvSpPr/>
          <p:nvPr/>
        </p:nvSpPr>
        <p:spPr>
          <a:xfrm rot="0" flipH="false" flipV="false">
            <a:off x="762000" y="4445000"/>
            <a:ext cx="10668000" cy="609600"/>
          </a:xfrm>
          <a:prstGeom prst="roundRect">
            <a:avLst>
              <a:gd name="adj" fmla="val 0"/>
            </a:avLst>
          </a:prstGeom>
          <a:solidFill>
            <a:srgbClr val="FFFFFF">
              <a:alpha val="25000"/>
            </a:srgbClr>
          </a:solidFill>
          <a:ln cmpd="sng" cap="flat">
            <a:solidFill>
              <a:srgbClr val="E6CFCF">
                <a:alpha val="25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21" id="21"/>
          <p:cNvSpPr/>
          <p:nvPr/>
        </p:nvSpPr>
        <p:spPr>
          <a:xfrm rot="0" flipH="false" flipV="false">
            <a:off x="762000" y="4445000"/>
            <a:ext cx="2286000" cy="6096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tru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考核重点</a:t>
            </a:r>
            <a:endParaRPr lang="en-US" sz="1100"/>
          </a:p>
        </p:txBody>
      </p:sp>
      <p:sp>
        <p:nvSpPr>
          <p:cNvPr name="AutoShape 22" id="22"/>
          <p:cNvSpPr/>
          <p:nvPr/>
        </p:nvSpPr>
        <p:spPr>
          <a:xfrm rot="0" flipH="false" flipV="false">
            <a:off x="3048000" y="4445000"/>
            <a:ext cx="4191000" cy="6096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127000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侧重零部件的</a:t>
            </a:r>
            <a:r>
              <a:rPr lang="en-US" b="true" i="false" strike="noStrike" u="none" sz="1400">
                <a:solidFill>
                  <a:srgbClr val="CC0000"/>
                </a:solidFill>
                <a:latin typeface="Noto Sans SC"/>
                <a:ea typeface="Noto Sans SC"/>
                <a:cs typeface="Noto Sans SC"/>
                <a:sym typeface="Noto Sans SC"/>
              </a:rPr>
              <a:t>磨损、疲劳与老化</a:t>
            </a:r>
            <a:r>
              <a:rPr lang="en-US" b="false" i="false" strike="noStrike" u="none" sz="14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，评估寿命极限</a:t>
            </a:r>
            <a:endParaRPr lang="en-US" sz="1100"/>
          </a:p>
        </p:txBody>
      </p:sp>
      <p:sp>
        <p:nvSpPr>
          <p:cNvPr name="AutoShape 23" id="23"/>
          <p:cNvSpPr/>
          <p:nvPr/>
        </p:nvSpPr>
        <p:spPr>
          <a:xfrm rot="0" flipH="false" flipV="false">
            <a:off x="7239000" y="4445000"/>
            <a:ext cx="4191000" cy="6096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127000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侧重整机的</a:t>
            </a:r>
            <a:r>
              <a:rPr lang="en-US" b="true" i="false" strike="noStrike" u="none" sz="1400">
                <a:solidFill>
                  <a:srgbClr val="CC0000"/>
                </a:solidFill>
                <a:latin typeface="Noto Sans SC"/>
                <a:ea typeface="Noto Sans SC"/>
                <a:cs typeface="Noto Sans SC"/>
                <a:sym typeface="Noto Sans SC"/>
              </a:rPr>
              <a:t>性能、效率与应对力</a:t>
            </a:r>
            <a:r>
              <a:rPr lang="en-US" b="false" i="false" strike="noStrike" u="none" sz="14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，验证作业能力</a:t>
            </a:r>
            <a:endParaRPr lang="en-US" sz="1100"/>
          </a:p>
        </p:txBody>
      </p:sp>
      <p:sp>
        <p:nvSpPr>
          <p:cNvPr name="AutoShape 24" id="24"/>
          <p:cNvSpPr/>
          <p:nvPr/>
        </p:nvSpPr>
        <p:spPr>
          <a:xfrm rot="0" flipH="false" flipV="false">
            <a:off x="762000" y="5105400"/>
            <a:ext cx="10668000" cy="6096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cmpd="sng" cap="flat">
            <a:solidFill>
              <a:srgbClr val="E6CFCF">
                <a:alpha val="4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25" id="25"/>
          <p:cNvSpPr/>
          <p:nvPr/>
        </p:nvSpPr>
        <p:spPr>
          <a:xfrm rot="0" flipH="false" flipV="false">
            <a:off x="762000" y="5105400"/>
            <a:ext cx="2286000" cy="6096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tru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典型方法</a:t>
            </a:r>
            <a:endParaRPr lang="en-US" sz="1100"/>
          </a:p>
        </p:txBody>
      </p:sp>
      <p:sp>
        <p:nvSpPr>
          <p:cNvPr name="AutoShape 26" id="26"/>
          <p:cNvSpPr/>
          <p:nvPr/>
        </p:nvSpPr>
        <p:spPr>
          <a:xfrm rot="0" flipH="false" flipV="false">
            <a:off x="3048000" y="5105400"/>
            <a:ext cx="4191000" cy="6096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127000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空载断续运行、开关通断循环、冷热冲击循环等</a:t>
            </a:r>
            <a:endParaRPr lang="en-US" sz="1100"/>
          </a:p>
        </p:txBody>
      </p:sp>
      <p:sp>
        <p:nvSpPr>
          <p:cNvPr name="AutoShape 27" id="27"/>
          <p:cNvSpPr/>
          <p:nvPr/>
        </p:nvSpPr>
        <p:spPr>
          <a:xfrm rot="0" flipH="false" flipV="false">
            <a:off x="7239000" y="5105400"/>
            <a:ext cx="4191000" cy="6096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127000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实地钻孔测试、持续切割测试、极端工况堵转测试等</a:t>
            </a:r>
            <a:endParaRPr lang="en-US" sz="1100"/>
          </a:p>
        </p:txBody>
      </p:sp>
      <p:sp>
        <p:nvSpPr>
          <p:cNvPr name="AutoShape 28" id="28"/>
          <p:cNvSpPr/>
          <p:nvPr/>
        </p:nvSpPr>
        <p:spPr>
          <a:xfrm rot="0" flipH="false" flipV="false">
            <a:off x="762000" y="5765800"/>
            <a:ext cx="10668000" cy="609600"/>
          </a:xfrm>
          <a:prstGeom prst="roundRect">
            <a:avLst>
              <a:gd name="adj" fmla="val 0"/>
            </a:avLst>
          </a:prstGeom>
          <a:solidFill>
            <a:srgbClr val="FFFFFF">
              <a:alpha val="25000"/>
            </a:srgbClr>
          </a:solidFill>
          <a:ln cmpd="sng" cap="flat">
            <a:solidFill>
              <a:srgbClr val="E6CFCF">
                <a:alpha val="25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29" id="29"/>
          <p:cNvSpPr/>
          <p:nvPr/>
        </p:nvSpPr>
        <p:spPr>
          <a:xfrm rot="0" flipH="false" flipV="false">
            <a:off x="762000" y="5765800"/>
            <a:ext cx="2286000" cy="6096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tru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输出结果</a:t>
            </a:r>
            <a:endParaRPr lang="en-US" sz="1100"/>
          </a:p>
        </p:txBody>
      </p:sp>
      <p:sp>
        <p:nvSpPr>
          <p:cNvPr name="AutoShape 30" id="30"/>
          <p:cNvSpPr/>
          <p:nvPr/>
        </p:nvSpPr>
        <p:spPr>
          <a:xfrm rot="0" flipH="false" flipV="false">
            <a:off x="3048000" y="5765800"/>
            <a:ext cx="4191000" cy="6096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127000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MTBF（平均无故障时间）、失效模式分布、寿命评估曲线</a:t>
            </a:r>
            <a:endParaRPr lang="en-US" sz="1100"/>
          </a:p>
        </p:txBody>
      </p:sp>
      <p:sp>
        <p:nvSpPr>
          <p:cNvPr name="AutoShape 31" id="31"/>
          <p:cNvSpPr/>
          <p:nvPr/>
        </p:nvSpPr>
        <p:spPr>
          <a:xfrm rot="0" flipH="false" flipV="false">
            <a:off x="7239000" y="5765800"/>
            <a:ext cx="4191000" cy="6096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127000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功率消耗、作业效率、负载响应速度、极限工况表现数据</a:t>
            </a:r>
            <a:endParaRPr lang="en-US" sz="1100"/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/>
          <a:srcRect/>
          <a:stretch>
            <a:fillRect l="0" t="0" r="0" b="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762000" y="635000"/>
            <a:ext cx="10668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2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02. 国内外核心测试标准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762000" y="2032000"/>
            <a:ext cx="5207000" cy="4064000"/>
          </a:xfrm>
          <a:prstGeom prst="roundRect">
            <a:avLst>
              <a:gd name="adj" fmla="val 0"/>
            </a:avLst>
          </a:prstGeom>
          <a:solidFill>
            <a:srgbClr val="FFFFFF">
              <a:alpha val="50000"/>
            </a:srgbClr>
          </a:solidFill>
          <a:ln w="12700" cmpd="sng" cap="flat">
            <a:solidFill>
              <a:srgbClr val="CC0000">
                <a:alpha val="3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5" id="5"/>
          <p:cNvPicPr>
            <a:picLocks noChangeAspect="true"/>
          </p:cNvPicPr>
          <p:nvPr/>
        </p:nvPicPr>
        <p:blipFill>
          <a:blip r:embed="rId3"/>
          <a:srcRect l="1515" r="1515" t="0" b="0"/>
          <a:stretch>
            <a:fillRect/>
          </a:stretch>
        </p:blipFill>
        <p:spPr>
          <a:xfrm rot="0" flipH="false" flipV="false">
            <a:off x="1016000" y="2286000"/>
            <a:ext cx="2032000" cy="1397000"/>
          </a:xfrm>
          <a:prstGeom prst="rect">
            <a:avLst/>
          </a:prstGeom>
          <a:noFill/>
          <a:ln w="25400" cmpd="sng" cap="flat">
            <a:noFill/>
            <a:prstDash val="solid"/>
            <a:round/>
          </a:ln>
        </p:spPr>
      </p:pic>
      <p:sp>
        <p:nvSpPr>
          <p:cNvPr name="AutoShape 6" id="6"/>
          <p:cNvSpPr/>
          <p:nvPr/>
        </p:nvSpPr>
        <p:spPr>
          <a:xfrm rot="0" flipH="false" flipV="false">
            <a:off x="3238500" y="2349500"/>
            <a:ext cx="2476500" cy="1143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0000"/>
              </a:lnSpc>
              <a:defRPr/>
            </a:pPr>
            <a:r>
              <a:rPr lang="en-US" b="true" i="false" strike="noStrike" u="none" sz="2000">
                <a:solidFill>
                  <a:srgbClr val="CC0000"/>
                </a:solidFill>
                <a:latin typeface="Noto Sans SC"/>
                <a:ea typeface="Noto Sans SC"/>
                <a:cs typeface="Noto Sans SC"/>
                <a:sym typeface="Noto Sans SC"/>
              </a:rPr>
              <a:t>IEC 国际标准体系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marL="0" indent="0">
              <a:lnSpc>
                <a:spcPct val="108333"/>
              </a:lnSpc>
            </a:pPr>
            <a:r>
              <a:rPr lang="en-US" b="false" i="false" strike="noStrike" u="none" sz="140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全球电动工具安全与性能的权威基石，确立行业通用准则。</a:t>
            </a:r>
          </a:p>
        </p:txBody>
      </p:sp>
      <p:cxnSp>
        <p:nvCxnSpPr>
          <p:cNvPr name="Connector 7" id="7"/>
          <p:cNvCxnSpPr/>
          <p:nvPr/>
        </p:nvCxnSpPr>
        <p:spPr>
          <a:xfrm rot="-9291" flipH="false" flipV="false">
            <a:off x="1016009" y="3930650"/>
            <a:ext cx="4699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000000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name="AutoShape 8" id="8"/>
          <p:cNvSpPr/>
          <p:nvPr/>
        </p:nvSpPr>
        <p:spPr>
          <a:xfrm rot="0" flipH="false" flipV="false">
            <a:off x="1016000" y="4127500"/>
            <a:ext cx="4699000" cy="1841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16666"/>
              </a:lnSpc>
              <a:defRPr/>
            </a:pPr>
            <a:r>
              <a:rPr lang="en-US" b="true" i="false" strike="noStrike" u="none" sz="16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● IEC 60745-1 基础通用标准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b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b="false" i="false" strike="noStrike" u="none" sz="14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定义了电动工具的基本安全要求、试验方法和检验规则，是所有电动工具的设计与测试基准。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marL="0" indent="0">
              <a:lnSpc>
                <a:spcPct val="116666"/>
              </a:lnSpc>
            </a:pPr>
            <a:r>
              <a:rPr lang="en-US" b="true" i="false" strike="noStrike" u="none" sz="16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● IEC 60745-2 专用系列标准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b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b="false" i="false" strike="noStrike" u="none" sz="14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针对电钻、砂光机、扳手等不同工具类型，制定的特殊安全与性能补充规范。</a:t>
            </a:r>
          </a:p>
        </p:txBody>
      </p:sp>
      <p:sp>
        <p:nvSpPr>
          <p:cNvPr name="AutoShape 9" id="9"/>
          <p:cNvSpPr/>
          <p:nvPr/>
        </p:nvSpPr>
        <p:spPr>
          <a:xfrm rot="0" flipH="false" flipV="false">
            <a:off x="6223000" y="2032000"/>
            <a:ext cx="5207000" cy="4064000"/>
          </a:xfrm>
          <a:prstGeom prst="roundRect">
            <a:avLst>
              <a:gd name="adj" fmla="val 0"/>
            </a:avLst>
          </a:prstGeom>
          <a:solidFill>
            <a:srgbClr val="FFFFFF">
              <a:alpha val="50000"/>
            </a:srgbClr>
          </a:solidFill>
          <a:ln w="12700" cmpd="sng" cap="flat">
            <a:solidFill>
              <a:srgbClr val="CC0000">
                <a:alpha val="3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10" id="10"/>
          <p:cNvPicPr>
            <a:picLocks noChangeAspect="true"/>
          </p:cNvPicPr>
          <p:nvPr/>
        </p:nvPicPr>
        <p:blipFill>
          <a:blip r:embed="rId4"/>
          <a:srcRect l="0" r="0" t="7066" b="7066"/>
          <a:stretch>
            <a:fillRect/>
          </a:stretch>
        </p:blipFill>
        <p:spPr>
          <a:xfrm rot="0" flipH="false" flipV="false">
            <a:off x="6477000" y="2286000"/>
            <a:ext cx="2032000" cy="1397000"/>
          </a:xfrm>
          <a:prstGeom prst="rect">
            <a:avLst/>
          </a:prstGeom>
          <a:noFill/>
          <a:ln w="25400" cmpd="sng" cap="flat">
            <a:noFill/>
            <a:prstDash val="solid"/>
            <a:round/>
          </a:ln>
        </p:spPr>
      </p:pic>
      <p:sp>
        <p:nvSpPr>
          <p:cNvPr name="AutoShape 11" id="11"/>
          <p:cNvSpPr/>
          <p:nvPr/>
        </p:nvSpPr>
        <p:spPr>
          <a:xfrm rot="0" flipH="false" flipV="false">
            <a:off x="8699500" y="2349500"/>
            <a:ext cx="2476500" cy="1143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0000"/>
              </a:lnSpc>
              <a:defRPr/>
            </a:pPr>
            <a:r>
              <a:rPr lang="en-US" b="true" i="false" strike="noStrike" u="none" sz="2000">
                <a:solidFill>
                  <a:srgbClr val="CC0000"/>
                </a:solidFill>
                <a:latin typeface="Noto Sans SC"/>
                <a:ea typeface="Noto Sans SC"/>
                <a:cs typeface="Noto Sans SC"/>
                <a:sym typeface="Noto Sans SC"/>
              </a:rPr>
              <a:t>GB 中国国家标准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marL="0" indent="0">
              <a:lnSpc>
                <a:spcPct val="108333"/>
              </a:lnSpc>
            </a:pPr>
            <a:r>
              <a:rPr lang="en-US" b="false" i="false" strike="noStrike" u="none" sz="140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等同采用国际标准，结合国情制定的强制性与推荐性规范。</a:t>
            </a:r>
          </a:p>
        </p:txBody>
      </p:sp>
      <p:cxnSp>
        <p:nvCxnSpPr>
          <p:cNvPr name="Connector 12" id="12"/>
          <p:cNvCxnSpPr/>
          <p:nvPr/>
        </p:nvCxnSpPr>
        <p:spPr>
          <a:xfrm rot="-9291" flipH="false" flipV="false">
            <a:off x="6477009" y="3930650"/>
            <a:ext cx="4699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000000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name="AutoShape 13" id="13"/>
          <p:cNvSpPr/>
          <p:nvPr/>
        </p:nvSpPr>
        <p:spPr>
          <a:xfrm rot="0" flipH="false" flipV="false">
            <a:off x="6477000" y="4127500"/>
            <a:ext cx="4699000" cy="1841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16666"/>
              </a:lnSpc>
              <a:defRPr/>
            </a:pPr>
            <a:r>
              <a:rPr lang="en-US" b="true" i="false" strike="noStrike" u="none" sz="16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● GB 3883.1 强制性安全标准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b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b="false" i="false" strike="noStrike" u="none" sz="14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等同采用 IEC 60745-1，是中国电动工具市场准入的强制性安全认证依据。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marL="0" indent="0">
              <a:lnSpc>
                <a:spcPct val="116666"/>
              </a:lnSpc>
            </a:pPr>
            <a:r>
              <a:rPr lang="en-US" b="true" i="false" strike="noStrike" u="none" sz="16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● GB/T 5580 电钻性能测试标准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b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b="false" i="false" strike="noStrike" u="none" sz="14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针对电钻类产品的空载转速、最大转矩、温升及耐久性等关键性能指标的测试规范。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/>
          <a:srcRect/>
          <a:stretch>
            <a:fillRect l="0" t="0" r="0" b="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762000" y="635000"/>
            <a:ext cx="10668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2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02. 国内外核心测试标准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762000" y="2286000"/>
            <a:ext cx="3378200" cy="3556000"/>
          </a:xfrm>
          <a:prstGeom prst="roundRect">
            <a:avLst>
              <a:gd name="adj" fmla="val 0"/>
            </a:avLst>
          </a:prstGeom>
          <a:solidFill>
            <a:srgbClr val="FFFFFF">
              <a:alpha val="50000"/>
            </a:srgbClr>
          </a:solidFill>
          <a:ln w="12700" cmpd="sng" cap="flat">
            <a:solidFill>
              <a:srgbClr val="CC0000">
                <a:alpha val="2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762000" y="2286000"/>
            <a:ext cx="3378200" cy="50800"/>
          </a:xfrm>
          <a:prstGeom prst="roundRect">
            <a:avLst>
              <a:gd name="adj" fmla="val 0"/>
            </a:avLst>
          </a:prstGeom>
          <a:solidFill>
            <a:srgbClr val="CC0000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952500" y="2603500"/>
            <a:ext cx="29972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CC0000"/>
                </a:solidFill>
                <a:latin typeface="Noto Sans SC"/>
                <a:ea typeface="Noto Sans SC"/>
                <a:cs typeface="Noto Sans SC"/>
                <a:sym typeface="Noto Sans SC"/>
              </a:rPr>
              <a:t>17 耐久性</a:t>
            </a:r>
            <a:r>
              <a:rPr lang="en-US" b="false" i="false" strike="noStrike" u="none" sz="1400">
                <a:solidFill>
                  <a:srgbClr val="888888"/>
                </a:solidFill>
                <a:latin typeface="Noto Sans SC"/>
                <a:ea typeface="Noto Sans SC"/>
                <a:cs typeface="Noto Sans SC"/>
                <a:sym typeface="Noto Sans SC"/>
              </a:rPr>
              <a:t>| Durability</a:t>
            </a:r>
            <a:endParaRPr lang="en-US" sz="1100"/>
          </a:p>
        </p:txBody>
      </p:sp>
      <p:sp>
        <p:nvSpPr>
          <p:cNvPr name="AutoShape 7" id="7"/>
          <p:cNvSpPr/>
          <p:nvPr/>
        </p:nvSpPr>
        <p:spPr>
          <a:xfrm rot="0" flipH="false" flipV="false">
            <a:off x="952500" y="3302000"/>
            <a:ext cx="2997200" cy="889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tru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核心定义：</a:t>
            </a:r>
            <a:r>
              <a:rPr lang="en-US" b="false" i="false" strike="noStrike" u="none" sz="13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针对电动工具空载断续运行的可靠性测试，模拟产品在全生命周期内的频繁启停工况。</a:t>
            </a:r>
            <a:endParaRPr lang="en-US" sz="1100"/>
          </a:p>
        </p:txBody>
      </p:sp>
      <p:cxnSp>
        <p:nvCxnSpPr>
          <p:cNvPr name="Connector 8" id="8"/>
          <p:cNvCxnSpPr/>
          <p:nvPr/>
        </p:nvCxnSpPr>
        <p:spPr>
          <a:xfrm rot="-14566" flipH="false" flipV="false">
            <a:off x="952513" y="4438650"/>
            <a:ext cx="2997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333333">
                <a:alpha val="1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name="AutoShape 9" id="9"/>
          <p:cNvSpPr/>
          <p:nvPr/>
        </p:nvSpPr>
        <p:spPr>
          <a:xfrm rot="0" flipH="false" flipV="false">
            <a:off x="952500" y="4635500"/>
            <a:ext cx="2997200" cy="1143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16666"/>
              </a:lnSpc>
              <a:defRPr/>
            </a:pPr>
            <a:r>
              <a:rPr lang="en-US" b="true" i="false" strike="noStrike" u="none" sz="1400">
                <a:solidFill>
                  <a:srgbClr val="CC0000"/>
                </a:solidFill>
                <a:latin typeface="Noto Sans SC"/>
                <a:ea typeface="Noto Sans SC"/>
                <a:cs typeface="Noto Sans SC"/>
                <a:sym typeface="Noto Sans SC"/>
              </a:rPr>
              <a:t>关键指标要求：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b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b="false" i="false" strike="noStrike" u="none" sz="13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在1.1倍与0.9倍额定电压下，按“100秒接通+20秒断开”的周期循环，各连续运行24小时，设备应无故障。</a:t>
            </a:r>
            <a:endParaRPr lang="en-US" sz="1100"/>
          </a:p>
        </p:txBody>
      </p:sp>
      <p:sp>
        <p:nvSpPr>
          <p:cNvPr name="AutoShape 10" id="10"/>
          <p:cNvSpPr/>
          <p:nvPr/>
        </p:nvSpPr>
        <p:spPr>
          <a:xfrm rot="0" flipH="false" flipV="false">
            <a:off x="4394200" y="2286000"/>
            <a:ext cx="3378200" cy="3556000"/>
          </a:xfrm>
          <a:prstGeom prst="roundRect">
            <a:avLst>
              <a:gd name="adj" fmla="val 0"/>
            </a:avLst>
          </a:prstGeom>
          <a:solidFill>
            <a:srgbClr val="FFFFFF">
              <a:alpha val="50000"/>
            </a:srgbClr>
          </a:solidFill>
          <a:ln w="12700" cmpd="sng" cap="flat">
            <a:solidFill>
              <a:srgbClr val="CC0000">
                <a:alpha val="2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1" id="11"/>
          <p:cNvSpPr/>
          <p:nvPr/>
        </p:nvSpPr>
        <p:spPr>
          <a:xfrm rot="0" flipH="false" flipV="false">
            <a:off x="4394200" y="2286000"/>
            <a:ext cx="3378200" cy="50800"/>
          </a:xfrm>
          <a:prstGeom prst="roundRect">
            <a:avLst>
              <a:gd name="adj" fmla="val 0"/>
            </a:avLst>
          </a:prstGeom>
          <a:solidFill>
            <a:srgbClr val="CC0000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2" id="12"/>
          <p:cNvSpPr/>
          <p:nvPr/>
        </p:nvSpPr>
        <p:spPr>
          <a:xfrm rot="0" flipH="false" flipV="false">
            <a:off x="4584700" y="2603500"/>
            <a:ext cx="29972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CC0000"/>
                </a:solidFill>
                <a:latin typeface="Noto Sans SC"/>
                <a:ea typeface="Noto Sans SC"/>
                <a:cs typeface="Noto Sans SC"/>
                <a:sym typeface="Noto Sans SC"/>
              </a:rPr>
              <a:t>20 机械强度</a:t>
            </a:r>
            <a:r>
              <a:rPr lang="en-US" b="false" i="false" strike="noStrike" u="none" sz="1400">
                <a:solidFill>
                  <a:srgbClr val="888888"/>
                </a:solidFill>
                <a:latin typeface="Noto Sans SC"/>
                <a:ea typeface="Noto Sans SC"/>
                <a:cs typeface="Noto Sans SC"/>
                <a:sym typeface="Noto Sans SC"/>
              </a:rPr>
              <a:t>| Mechanical Strength</a:t>
            </a:r>
            <a:endParaRPr lang="en-US" sz="1100"/>
          </a:p>
        </p:txBody>
      </p:sp>
      <p:sp>
        <p:nvSpPr>
          <p:cNvPr name="AutoShape 13" id="13"/>
          <p:cNvSpPr/>
          <p:nvPr/>
        </p:nvSpPr>
        <p:spPr>
          <a:xfrm rot="0" flipH="false" flipV="false">
            <a:off x="4584700" y="3302000"/>
            <a:ext cx="2997200" cy="889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tru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核心定义：</a:t>
            </a:r>
            <a:r>
              <a:rPr lang="en-US" b="false" i="false" strike="noStrike" u="none" sz="13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考核产品外壳、手柄及整体结构抵抗外部机械冲击和意外跌落的能力，确保物理完整性。</a:t>
            </a:r>
            <a:endParaRPr lang="en-US" sz="1100"/>
          </a:p>
        </p:txBody>
      </p:sp>
      <p:cxnSp>
        <p:nvCxnSpPr>
          <p:cNvPr name="Connector 14" id="14"/>
          <p:cNvCxnSpPr/>
          <p:nvPr/>
        </p:nvCxnSpPr>
        <p:spPr>
          <a:xfrm rot="-14566" flipH="false" flipV="false">
            <a:off x="4584713" y="4438650"/>
            <a:ext cx="2997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333333">
                <a:alpha val="1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name="AutoShape 15" id="15"/>
          <p:cNvSpPr/>
          <p:nvPr/>
        </p:nvSpPr>
        <p:spPr>
          <a:xfrm rot="0" flipH="false" flipV="false">
            <a:off x="4584700" y="4635500"/>
            <a:ext cx="2997200" cy="1143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16666"/>
              </a:lnSpc>
              <a:defRPr/>
            </a:pPr>
            <a:r>
              <a:rPr lang="en-US" b="true" i="false" strike="noStrike" u="none" sz="1400">
                <a:solidFill>
                  <a:srgbClr val="CC0000"/>
                </a:solidFill>
                <a:latin typeface="Noto Sans SC"/>
                <a:ea typeface="Noto Sans SC"/>
                <a:cs typeface="Noto Sans SC"/>
                <a:sym typeface="Noto Sans SC"/>
              </a:rPr>
              <a:t>关键指标要求：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b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b="false" i="false" strike="noStrike" u="none" sz="13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冲击试验施加能量不低于1.0J；跌落试验从1.0m高度自由落体至刚性表面，外壳无开裂、功能正常。</a:t>
            </a:r>
            <a:endParaRPr lang="en-US" sz="1100"/>
          </a:p>
        </p:txBody>
      </p:sp>
      <p:sp>
        <p:nvSpPr>
          <p:cNvPr name="AutoShape 16" id="16"/>
          <p:cNvSpPr/>
          <p:nvPr/>
        </p:nvSpPr>
        <p:spPr>
          <a:xfrm rot="0" flipH="false" flipV="false">
            <a:off x="8026400" y="2286000"/>
            <a:ext cx="3378200" cy="3556000"/>
          </a:xfrm>
          <a:prstGeom prst="roundRect">
            <a:avLst>
              <a:gd name="adj" fmla="val 0"/>
            </a:avLst>
          </a:prstGeom>
          <a:solidFill>
            <a:srgbClr val="FFFFFF">
              <a:alpha val="50000"/>
            </a:srgbClr>
          </a:solidFill>
          <a:ln w="12700" cmpd="sng" cap="flat">
            <a:solidFill>
              <a:srgbClr val="CC0000">
                <a:alpha val="2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7" id="17"/>
          <p:cNvSpPr/>
          <p:nvPr/>
        </p:nvSpPr>
        <p:spPr>
          <a:xfrm rot="0" flipH="false" flipV="false">
            <a:off x="8026400" y="2286000"/>
            <a:ext cx="3378200" cy="50800"/>
          </a:xfrm>
          <a:prstGeom prst="roundRect">
            <a:avLst>
              <a:gd name="adj" fmla="val 0"/>
            </a:avLst>
          </a:prstGeom>
          <a:solidFill>
            <a:srgbClr val="CC0000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8" id="18"/>
          <p:cNvSpPr/>
          <p:nvPr/>
        </p:nvSpPr>
        <p:spPr>
          <a:xfrm rot="0" flipH="false" flipV="false">
            <a:off x="8216900" y="2603500"/>
            <a:ext cx="29972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CC0000"/>
                </a:solidFill>
                <a:latin typeface="Noto Sans SC"/>
                <a:ea typeface="Noto Sans SC"/>
                <a:cs typeface="Noto Sans SC"/>
                <a:sym typeface="Noto Sans SC"/>
              </a:rPr>
              <a:t>12 发热测试</a:t>
            </a:r>
            <a:r>
              <a:rPr lang="en-US" b="false" i="false" strike="noStrike" u="none" sz="1400">
                <a:solidFill>
                  <a:srgbClr val="888888"/>
                </a:solidFill>
                <a:latin typeface="Noto Sans SC"/>
                <a:ea typeface="Noto Sans SC"/>
                <a:cs typeface="Noto Sans SC"/>
                <a:sym typeface="Noto Sans SC"/>
              </a:rPr>
              <a:t>| Heating</a:t>
            </a:r>
            <a:endParaRPr lang="en-US" sz="1100"/>
          </a:p>
        </p:txBody>
      </p:sp>
      <p:sp>
        <p:nvSpPr>
          <p:cNvPr name="AutoShape 19" id="19"/>
          <p:cNvSpPr/>
          <p:nvPr/>
        </p:nvSpPr>
        <p:spPr>
          <a:xfrm rot="0" flipH="false" flipV="false">
            <a:off x="8216900" y="3302000"/>
            <a:ext cx="2997200" cy="889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tru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核心定义：</a:t>
            </a:r>
            <a:r>
              <a:rPr lang="en-US" b="false" i="false" strike="noStrike" u="none" sz="13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在额定负载条件下，监测产品各关键部件的温度变化，是评估电气安全与热稳定性的基础。</a:t>
            </a:r>
            <a:endParaRPr lang="en-US" sz="1100"/>
          </a:p>
        </p:txBody>
      </p:sp>
      <p:cxnSp>
        <p:nvCxnSpPr>
          <p:cNvPr name="Connector 20" id="20"/>
          <p:cNvCxnSpPr/>
          <p:nvPr/>
        </p:nvCxnSpPr>
        <p:spPr>
          <a:xfrm rot="-14566" flipH="false" flipV="false">
            <a:off x="8216913" y="4438650"/>
            <a:ext cx="2997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333333">
                <a:alpha val="1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name="AutoShape 21" id="21"/>
          <p:cNvSpPr/>
          <p:nvPr/>
        </p:nvSpPr>
        <p:spPr>
          <a:xfrm rot="0" flipH="false" flipV="false">
            <a:off x="8216900" y="4635500"/>
            <a:ext cx="2997200" cy="1143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16666"/>
              </a:lnSpc>
              <a:defRPr/>
            </a:pPr>
            <a:r>
              <a:rPr lang="en-US" b="true" i="false" strike="noStrike" u="none" sz="1400">
                <a:solidFill>
                  <a:srgbClr val="CC0000"/>
                </a:solidFill>
                <a:latin typeface="Noto Sans SC"/>
                <a:ea typeface="Noto Sans SC"/>
                <a:cs typeface="Noto Sans SC"/>
                <a:sym typeface="Noto Sans SC"/>
              </a:rPr>
              <a:t>关键指标要求：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b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b="false" i="false" strike="noStrike" u="none" sz="13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绕组温升、手柄及外壳表面温升均不得超过标准规定的限值，防止绝缘老化及烫伤风险。</a:t>
            </a:r>
            <a:endParaRPr lang="en-US" sz="1100"/>
          </a:p>
        </p:txBody>
      </p:sp>
      <p:sp>
        <p:nvSpPr>
          <p:cNvPr name="AutoShape 22" id="22"/>
          <p:cNvSpPr/>
          <p:nvPr/>
        </p:nvSpPr>
        <p:spPr>
          <a:xfrm rot="0" flipH="false" flipV="false">
            <a:off x="762000" y="6032500"/>
            <a:ext cx="10668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false" i="false" strike="noStrike" u="none" sz="130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依据国家标准 GB 3883.1-2014《手持式、可移式电动工具和园林工具的安全 第一部分：通用要求》核心条款整理</a:t>
            </a:r>
            <a:endParaRPr lang="en-US" sz="1100"/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/>
          <a:srcRect/>
          <a:stretch>
            <a:fillRect l="0" t="0" r="0" b="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cmpd="sng" cap="flat">
            <a:solidFill>
              <a:srgbClr val="E6CFCF">
                <a:alpha val="3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762000" y="635000"/>
            <a:ext cx="10668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2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03. 详细的测试项目分类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762000" y="1778000"/>
            <a:ext cx="5588000" cy="1460500"/>
          </a:xfrm>
          <a:prstGeom prst="roundRect">
            <a:avLst>
              <a:gd name="adj" fmla="val 0"/>
            </a:avLst>
          </a:prstGeom>
          <a:solidFill>
            <a:srgbClr val="FFFFFF">
              <a:alpha val="65000"/>
            </a:srgbClr>
          </a:solidFill>
          <a:ln w="12700" cmpd="sng" cap="flat">
            <a:solidFill>
              <a:srgbClr val="CC0000">
                <a:alpha val="25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952500" y="1930400"/>
            <a:ext cx="5207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CC0000"/>
                </a:solidFill>
                <a:latin typeface="Noto Sans SC"/>
                <a:ea typeface="Noto Sans SC"/>
                <a:cs typeface="Noto Sans SC"/>
                <a:sym typeface="Noto Sans SC"/>
              </a:rPr>
              <a:t>01. 开关耐久性测试</a:t>
            </a:r>
            <a:endParaRPr lang="en-US" sz="1100"/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952500" y="2349500"/>
            <a:ext cx="5207000" cy="825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false" i="false" strike="noStrike" u="none" sz="1400">
                <a:solidFill>
                  <a:srgbClr val="4B4B4B"/>
                </a:solidFill>
                <a:latin typeface="Noto Sans SC"/>
                <a:ea typeface="Noto Sans SC"/>
                <a:cs typeface="Noto Sans SC"/>
                <a:sym typeface="Noto Sans SC"/>
              </a:rPr>
              <a:t>针对电源、调速及正反转开关，在额定电压与负载下进行通断循环。标准要求手持式工具开关需完成</a:t>
            </a:r>
            <a:r>
              <a:rPr lang="en-US" b="true" i="false" strike="noStrike" u="none" sz="1400">
                <a:solidFill>
                  <a:srgbClr val="CC0000"/>
                </a:solidFill>
                <a:latin typeface="Noto Sans SC"/>
                <a:ea typeface="Noto Sans SC"/>
                <a:cs typeface="Noto Sans SC"/>
                <a:sym typeface="Noto Sans SC"/>
              </a:rPr>
              <a:t>50,000次</a:t>
            </a:r>
            <a:r>
              <a:rPr lang="en-US" b="false" i="false" strike="noStrike" u="none" sz="1400">
                <a:solidFill>
                  <a:srgbClr val="4B4B4B"/>
                </a:solidFill>
                <a:latin typeface="Noto Sans SC"/>
                <a:ea typeface="Noto Sans SC"/>
                <a:cs typeface="Noto Sans SC"/>
                <a:sym typeface="Noto Sans SC"/>
              </a:rPr>
              <a:t>循环，确保机械结构与电气接触稳定可靠。</a:t>
            </a:r>
            <a:endParaRPr lang="en-US" sz="1100"/>
          </a:p>
        </p:txBody>
      </p:sp>
      <p:sp>
        <p:nvSpPr>
          <p:cNvPr name="AutoShape 7" id="7"/>
          <p:cNvSpPr/>
          <p:nvPr/>
        </p:nvSpPr>
        <p:spPr>
          <a:xfrm rot="0" flipH="false" flipV="false">
            <a:off x="762000" y="3429000"/>
            <a:ext cx="5588000" cy="1460500"/>
          </a:xfrm>
          <a:prstGeom prst="roundRect">
            <a:avLst>
              <a:gd name="adj" fmla="val 0"/>
            </a:avLst>
          </a:prstGeom>
          <a:solidFill>
            <a:srgbClr val="FFFFFF">
              <a:alpha val="65000"/>
            </a:srgbClr>
          </a:solidFill>
          <a:ln w="12700" cmpd="sng" cap="flat">
            <a:solidFill>
              <a:srgbClr val="CC0000">
                <a:alpha val="25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8" id="8"/>
          <p:cNvSpPr/>
          <p:nvPr/>
        </p:nvSpPr>
        <p:spPr>
          <a:xfrm rot="0" flipH="false" flipV="false">
            <a:off x="952500" y="3581400"/>
            <a:ext cx="5207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CC0000"/>
                </a:solidFill>
                <a:latin typeface="Noto Sans SC"/>
                <a:ea typeface="Noto Sans SC"/>
                <a:cs typeface="Noto Sans SC"/>
                <a:sym typeface="Noto Sans SC"/>
              </a:rPr>
              <a:t>02. 电机空载耐久性测试</a:t>
            </a:r>
            <a:endParaRPr lang="en-US" sz="1100"/>
          </a:p>
        </p:txBody>
      </p:sp>
      <p:sp>
        <p:nvSpPr>
          <p:cNvPr name="AutoShape 9" id="9"/>
          <p:cNvSpPr/>
          <p:nvPr/>
        </p:nvSpPr>
        <p:spPr>
          <a:xfrm rot="0" flipH="false" flipV="false">
            <a:off x="952500" y="4000500"/>
            <a:ext cx="5207000" cy="825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false" i="false" strike="noStrike" u="none" sz="1400">
                <a:solidFill>
                  <a:srgbClr val="4B4B4B"/>
                </a:solidFill>
                <a:latin typeface="Noto Sans SC"/>
                <a:ea typeface="Noto Sans SC"/>
                <a:cs typeface="Noto Sans SC"/>
                <a:sym typeface="Noto Sans SC"/>
              </a:rPr>
              <a:t>针对绕组、换向器及电刷组件，在1.1倍与0.9倍额定电压下交替空载断续运行。每个电压档位需持续运行</a:t>
            </a:r>
            <a:r>
              <a:rPr lang="en-US" b="true" i="false" strike="noStrike" u="none" sz="1400">
                <a:solidFill>
                  <a:srgbClr val="CC0000"/>
                </a:solidFill>
                <a:latin typeface="Noto Sans SC"/>
                <a:ea typeface="Noto Sans SC"/>
                <a:cs typeface="Noto Sans SC"/>
                <a:sym typeface="Noto Sans SC"/>
              </a:rPr>
              <a:t>24小时</a:t>
            </a:r>
            <a:r>
              <a:rPr lang="en-US" b="false" i="false" strike="noStrike" u="none" sz="1400">
                <a:solidFill>
                  <a:srgbClr val="4B4B4B"/>
                </a:solidFill>
                <a:latin typeface="Noto Sans SC"/>
                <a:ea typeface="Noto Sans SC"/>
                <a:cs typeface="Noto Sans SC"/>
                <a:sym typeface="Noto Sans SC"/>
              </a:rPr>
              <a:t>，验证电压波动下的电机可靠性与抗老化能力。</a:t>
            </a:r>
            <a:endParaRPr lang="en-US" sz="1100"/>
          </a:p>
        </p:txBody>
      </p:sp>
      <p:sp>
        <p:nvSpPr>
          <p:cNvPr name="AutoShape 10" id="10"/>
          <p:cNvSpPr/>
          <p:nvPr/>
        </p:nvSpPr>
        <p:spPr>
          <a:xfrm rot="0" flipH="false" flipV="false">
            <a:off x="762000" y="5080000"/>
            <a:ext cx="5588000" cy="1397000"/>
          </a:xfrm>
          <a:prstGeom prst="roundRect">
            <a:avLst>
              <a:gd name="adj" fmla="val 0"/>
            </a:avLst>
          </a:prstGeom>
          <a:solidFill>
            <a:srgbClr val="FFFFFF">
              <a:alpha val="65000"/>
            </a:srgbClr>
          </a:solidFill>
          <a:ln w="12700" cmpd="sng" cap="flat">
            <a:solidFill>
              <a:srgbClr val="CC0000">
                <a:alpha val="25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1" id="11"/>
          <p:cNvSpPr/>
          <p:nvPr/>
        </p:nvSpPr>
        <p:spPr>
          <a:xfrm rot="0" flipH="false" flipV="false">
            <a:off x="952500" y="5232400"/>
            <a:ext cx="5207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CC0000"/>
                </a:solidFill>
                <a:latin typeface="Noto Sans SC"/>
                <a:ea typeface="Noto Sans SC"/>
                <a:cs typeface="Noto Sans SC"/>
                <a:sym typeface="Noto Sans SC"/>
              </a:rPr>
              <a:t>03. 绝缘系统老化与耐受测试</a:t>
            </a:r>
            <a:endParaRPr lang="en-US" sz="1100"/>
          </a:p>
        </p:txBody>
      </p:sp>
      <p:sp>
        <p:nvSpPr>
          <p:cNvPr name="AutoShape 12" id="12"/>
          <p:cNvSpPr/>
          <p:nvPr/>
        </p:nvSpPr>
        <p:spPr>
          <a:xfrm rot="0" flipH="false" flipV="false">
            <a:off x="952500" y="5651500"/>
            <a:ext cx="5207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false" i="false" strike="noStrike" u="none" sz="1400">
                <a:solidFill>
                  <a:srgbClr val="4B4B4B"/>
                </a:solidFill>
                <a:latin typeface="Noto Sans SC"/>
                <a:ea typeface="Noto Sans SC"/>
                <a:cs typeface="Noto Sans SC"/>
                <a:sym typeface="Noto Sans SC"/>
              </a:rPr>
              <a:t>经湿热环境老化后，对绕组及内部布线进行绝缘电阻测量和电气强度测试。需确保无击穿、无闪络现象，保障产品在极端环境下的电气安全性能。</a:t>
            </a:r>
            <a:endParaRPr lang="en-US" sz="1100"/>
          </a:p>
        </p:txBody>
      </p:sp>
      <p:pic>
        <p:nvPicPr>
          <p:cNvPr name="Picture 13" id="13"/>
          <p:cNvPicPr>
            <a:picLocks noChangeAspect="true"/>
          </p:cNvPicPr>
          <p:nvPr/>
        </p:nvPicPr>
        <p:blipFill>
          <a:blip r:embed="rId3"/>
          <a:srcRect l="0" r="0" t="4400" b="4400"/>
          <a:stretch>
            <a:fillRect/>
          </a:stretch>
        </p:blipFill>
        <p:spPr>
          <a:xfrm rot="0" flipH="false" flipV="false">
            <a:off x="6731000" y="1778000"/>
            <a:ext cx="4318000" cy="3048000"/>
          </a:xfrm>
          <a:prstGeom prst="rect">
            <a:avLst/>
          </a:prstGeom>
          <a:noFill/>
          <a:ln w="25400" cmpd="sng" cap="flat">
            <a:solidFill>
              <a:srgbClr val="CC0000">
                <a:alpha val="40000"/>
              </a:srgbClr>
            </a:solidFill>
            <a:prstDash val="solid"/>
            <a:round/>
          </a:ln>
        </p:spPr>
      </p:pic>
      <p:sp>
        <p:nvSpPr>
          <p:cNvPr name="AutoShape 14" id="14"/>
          <p:cNvSpPr/>
          <p:nvPr/>
        </p:nvSpPr>
        <p:spPr>
          <a:xfrm rot="0" flipH="false" flipV="false">
            <a:off x="6731000" y="4953000"/>
            <a:ext cx="4318000" cy="1587500"/>
          </a:xfrm>
          <a:prstGeom prst="roundRect">
            <a:avLst>
              <a:gd name="adj" fmla="val 0"/>
            </a:avLst>
          </a:prstGeom>
          <a:solidFill>
            <a:srgbClr val="CC0000">
              <a:alpha val="8000"/>
            </a:srgbClr>
          </a:solidFill>
          <a:ln w="12700" cmpd="sng" cap="flat">
            <a:solidFill>
              <a:srgbClr val="CC0000">
                <a:alpha val="2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5" id="15"/>
          <p:cNvSpPr/>
          <p:nvPr/>
        </p:nvSpPr>
        <p:spPr>
          <a:xfrm rot="0" flipH="false" flipV="false">
            <a:off x="6883400" y="5105400"/>
            <a:ext cx="4000500" cy="1333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16666"/>
              </a:lnSpc>
              <a:defRPr/>
            </a:pPr>
            <a:r>
              <a:rPr lang="en-US" b="true" i="false" strike="noStrike" u="none" sz="1600">
                <a:solidFill>
                  <a:srgbClr val="CC0000"/>
                </a:solidFill>
                <a:latin typeface="Noto Sans SC"/>
                <a:ea typeface="Noto Sans SC"/>
                <a:cs typeface="Noto Sans SC"/>
                <a:sym typeface="Noto Sans SC"/>
              </a:rPr>
              <a:t>智能化测试设备支撑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marL="0" indent="0">
              <a:lnSpc>
                <a:spcPct val="116666"/>
              </a:lnSpc>
            </a:pPr>
            <a:r>
              <a:rPr lang="en-US" b="false" i="false" strike="noStrike" u="none" sz="1400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配备高精度全自动试验台，可精准模拟真实工况的通断频率与负载条件，实时采集触点温升、接触电阻等关键数据，为产品质量提供科学、量化的检测依据。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/>
          <a:srcRect/>
          <a:stretch>
            <a:fillRect l="0" t="0" r="0" b="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762000" y="635000"/>
            <a:ext cx="10668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2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03. 详细的测试项目分类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762000" y="1651000"/>
            <a:ext cx="5461000" cy="1460500"/>
          </a:xfrm>
          <a:prstGeom prst="roundRect">
            <a:avLst>
              <a:gd name="adj" fmla="val 0"/>
            </a:avLst>
          </a:prstGeom>
          <a:solidFill>
            <a:srgbClr val="FFFFFF">
              <a:alpha val="65000"/>
            </a:srgbClr>
          </a:solidFill>
          <a:ln w="12700" cmpd="sng" cap="flat">
            <a:solidFill>
              <a:srgbClr val="CC0000">
                <a:alpha val="15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952500" y="1803400"/>
            <a:ext cx="5207000" cy="3556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CC0000"/>
                </a:solidFill>
                <a:latin typeface="Noto Sans SC"/>
                <a:ea typeface="Noto Sans SC"/>
                <a:cs typeface="Noto Sans SC"/>
                <a:sym typeface="Noto Sans SC"/>
              </a:rPr>
              <a:t>01 机械强度测试：抗冲击与抗跌落</a:t>
            </a:r>
            <a:endParaRPr lang="en-US" sz="1100"/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952500" y="2222500"/>
            <a:ext cx="5080000" cy="825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false" i="false" strike="noStrike" u="none" sz="1300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采用1.0J能量级弹簧冲击锤对薄弱结构进行多点冲击，模拟意外碰撞；执行1米高度自由跌落至混凝土面的测试，验证产品在突发摔落中的结构抗损能力，确保外壳与核心部件的完整性。</a:t>
            </a:r>
            <a:endParaRPr lang="en-US" sz="1100"/>
          </a:p>
        </p:txBody>
      </p:sp>
      <p:sp>
        <p:nvSpPr>
          <p:cNvPr name="AutoShape 7" id="7"/>
          <p:cNvSpPr/>
          <p:nvPr/>
        </p:nvSpPr>
        <p:spPr>
          <a:xfrm rot="0" flipH="false" flipV="false">
            <a:off x="762000" y="3302000"/>
            <a:ext cx="5461000" cy="1460500"/>
          </a:xfrm>
          <a:prstGeom prst="roundRect">
            <a:avLst>
              <a:gd name="adj" fmla="val 0"/>
            </a:avLst>
          </a:prstGeom>
          <a:solidFill>
            <a:srgbClr val="FFFFFF">
              <a:alpha val="65000"/>
            </a:srgbClr>
          </a:solidFill>
          <a:ln w="12700" cmpd="sng" cap="flat">
            <a:solidFill>
              <a:srgbClr val="CC0000">
                <a:alpha val="15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8" id="8"/>
          <p:cNvSpPr/>
          <p:nvPr/>
        </p:nvSpPr>
        <p:spPr>
          <a:xfrm rot="0" flipH="false" flipV="false">
            <a:off x="952500" y="3454400"/>
            <a:ext cx="5207000" cy="3556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CC0000"/>
                </a:solidFill>
                <a:latin typeface="Noto Sans SC"/>
                <a:ea typeface="Noto Sans SC"/>
                <a:cs typeface="Noto Sans SC"/>
                <a:sym typeface="Noto Sans SC"/>
              </a:rPr>
              <a:t>02 传动系统测试：长效耐磨考核</a:t>
            </a:r>
            <a:endParaRPr lang="en-US" sz="1100"/>
          </a:p>
        </p:txBody>
      </p:sp>
      <p:sp>
        <p:nvSpPr>
          <p:cNvPr name="AutoShape 9" id="9"/>
          <p:cNvSpPr/>
          <p:nvPr/>
        </p:nvSpPr>
        <p:spPr>
          <a:xfrm rot="0" flipH="false" flipV="false">
            <a:off x="952500" y="3873500"/>
            <a:ext cx="5080000" cy="825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false" i="false" strike="noStrike" u="none" sz="1300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针对齿轮箱、精密轴承及输出轴等核心动力部件，在额定负载及短时过载工况下进行连续耐久运行。重点监测磨损量、温升变化及传动效率衰减，确保动力传输系统长期稳定可靠。</a:t>
            </a:r>
            <a:endParaRPr lang="en-US" sz="1100"/>
          </a:p>
        </p:txBody>
      </p:sp>
      <p:sp>
        <p:nvSpPr>
          <p:cNvPr name="AutoShape 10" id="10"/>
          <p:cNvSpPr/>
          <p:nvPr/>
        </p:nvSpPr>
        <p:spPr>
          <a:xfrm rot="0" flipH="false" flipV="false">
            <a:off x="762000" y="4953000"/>
            <a:ext cx="5461000" cy="1460500"/>
          </a:xfrm>
          <a:prstGeom prst="roundRect">
            <a:avLst>
              <a:gd name="adj" fmla="val 0"/>
            </a:avLst>
          </a:prstGeom>
          <a:solidFill>
            <a:srgbClr val="FFFFFF">
              <a:alpha val="65000"/>
            </a:srgbClr>
          </a:solidFill>
          <a:ln w="12700" cmpd="sng" cap="flat">
            <a:solidFill>
              <a:srgbClr val="CC0000">
                <a:alpha val="15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1" id="11"/>
          <p:cNvSpPr/>
          <p:nvPr/>
        </p:nvSpPr>
        <p:spPr>
          <a:xfrm rot="0" flipH="false" flipV="false">
            <a:off x="952500" y="5105400"/>
            <a:ext cx="5207000" cy="3556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CC0000"/>
                </a:solidFill>
                <a:latin typeface="Noto Sans SC"/>
                <a:ea typeface="Noto Sans SC"/>
                <a:cs typeface="Noto Sans SC"/>
                <a:sym typeface="Noto Sans SC"/>
              </a:rPr>
              <a:t>03 连接系统测试：线缆抗疲劳验证</a:t>
            </a:r>
            <a:endParaRPr lang="en-US" sz="1100"/>
          </a:p>
        </p:txBody>
      </p:sp>
      <p:sp>
        <p:nvSpPr>
          <p:cNvPr name="AutoShape 12" id="12"/>
          <p:cNvSpPr/>
          <p:nvPr/>
        </p:nvSpPr>
        <p:spPr>
          <a:xfrm rot="0" flipH="false" flipV="false">
            <a:off x="952500" y="5524500"/>
            <a:ext cx="5080000" cy="825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false" i="false" strike="noStrike" u="none" sz="1300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对电源线与固定装置进行20,000次往复弯曲及拉扭复合测试，模拟日常使用中的频繁移动与拉扯。验证线缆护套、线芯及固定结构的抗疲劳强度，从源头杜绝漏电与连接失效风险。</a:t>
            </a:r>
            <a:endParaRPr lang="en-US" sz="1100"/>
          </a:p>
        </p:txBody>
      </p:sp>
      <p:pic>
        <p:nvPicPr>
          <p:cNvPr name="Picture 13" id="13"/>
          <p:cNvPicPr>
            <a:picLocks noChangeAspect="true"/>
          </p:cNvPicPr>
          <p:nvPr/>
        </p:nvPicPr>
        <p:blipFill>
          <a:blip r:embed="rId3"/>
          <a:srcRect l="0" r="0" t="2499" b="2500"/>
          <a:stretch>
            <a:fillRect/>
          </a:stretch>
        </p:blipFill>
        <p:spPr>
          <a:xfrm rot="0" flipH="false" flipV="false">
            <a:off x="6540500" y="1778000"/>
            <a:ext cx="2540000" cy="2413000"/>
          </a:xfrm>
          <a:prstGeom prst="rect">
            <a:avLst/>
          </a:prstGeom>
          <a:noFill/>
          <a:ln w="25400" cmpd="sng" cap="flat">
            <a:solidFill>
              <a:srgbClr val="000000">
                <a:alpha val="12000"/>
              </a:srgbClr>
            </a:solidFill>
            <a:prstDash val="solid"/>
            <a:round/>
          </a:ln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4"/>
          <a:srcRect l="0" r="0" t="15157" b="15157"/>
          <a:stretch>
            <a:fillRect/>
          </a:stretch>
        </p:blipFill>
        <p:spPr>
          <a:xfrm rot="0" flipH="false" flipV="false">
            <a:off x="9207500" y="1778000"/>
            <a:ext cx="2540000" cy="2413000"/>
          </a:xfrm>
          <a:prstGeom prst="rect">
            <a:avLst/>
          </a:prstGeom>
          <a:noFill/>
          <a:ln w="25400" cmpd="sng" cap="flat">
            <a:solidFill>
              <a:srgbClr val="000000">
                <a:alpha val="12000"/>
              </a:srgbClr>
            </a:solidFill>
            <a:prstDash val="solid"/>
            <a:round/>
          </a:ln>
        </p:spPr>
      </p:pic>
      <p:sp>
        <p:nvSpPr>
          <p:cNvPr name="AutoShape 15" id="15"/>
          <p:cNvSpPr/>
          <p:nvPr/>
        </p:nvSpPr>
        <p:spPr>
          <a:xfrm rot="0" flipH="false" flipV="false">
            <a:off x="6540500" y="4889500"/>
            <a:ext cx="5207000" cy="1524000"/>
          </a:xfrm>
          <a:prstGeom prst="roundRect">
            <a:avLst>
              <a:gd name="adj" fmla="val 0"/>
            </a:avLst>
          </a:prstGeom>
          <a:solidFill>
            <a:srgbClr val="CC0000">
              <a:alpha val="7000"/>
            </a:srgbClr>
          </a:solidFill>
          <a:ln w="12700" cmpd="sng" cap="flat">
            <a:solidFill>
              <a:srgbClr val="CC0000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6" id="16"/>
          <p:cNvSpPr/>
          <p:nvPr/>
        </p:nvSpPr>
        <p:spPr>
          <a:xfrm rot="0" flipH="false" flipV="false">
            <a:off x="6667500" y="5054600"/>
            <a:ext cx="4953000" cy="1270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16666"/>
              </a:lnSpc>
              <a:defRPr/>
            </a:pPr>
            <a:r>
              <a:rPr lang="en-US" b="tru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测试核心价值：</a:t>
            </a:r>
            <a:r>
              <a:rPr lang="en-US" b="false" i="false" strike="noStrike" u="none" sz="1300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通过全维度的物理耐久性测试，提前暴露产品结构与部件的潜在失效风险。这不仅是质量把关的关键环节，更是从设计源头规避隐患、确保产品在全生命周期内符合国际工业级标准的核心保障。</a:t>
            </a:r>
            <a:endParaRPr lang="en-US" sz="1100"/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/>
          <a:srcRect/>
          <a:stretch>
            <a:fillRect l="0" t="0" r="0" b="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cmpd="sng" cap="flat">
            <a:solidFill>
              <a:srgbClr val="E6CFCF">
                <a:alpha val="3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762000" y="635000"/>
            <a:ext cx="10668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2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03. 详细的测试项目分类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762000" y="1778000"/>
            <a:ext cx="5207000" cy="1460500"/>
          </a:xfrm>
          <a:prstGeom prst="roundRect">
            <a:avLst>
              <a:gd name="adj" fmla="val 0"/>
            </a:avLst>
          </a:prstGeom>
          <a:solidFill>
            <a:srgbClr val="FFFFFF">
              <a:alpha val="55000"/>
            </a:srgbClr>
          </a:solidFill>
          <a:ln w="12700" cmpd="sng" cap="flat">
            <a:solidFill>
              <a:srgbClr val="CC0000">
                <a:alpha val="15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762000" y="1778000"/>
            <a:ext cx="50800" cy="1460500"/>
          </a:xfrm>
          <a:prstGeom prst="roundRect">
            <a:avLst>
              <a:gd name="adj" fmla="val 0"/>
            </a:avLst>
          </a:prstGeom>
          <a:solidFill>
            <a:srgbClr val="CC0000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952500" y="1930400"/>
            <a:ext cx="4889500" cy="3556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CC0000"/>
                </a:solidFill>
                <a:latin typeface="Noto Sans SC"/>
                <a:ea typeface="Noto Sans SC"/>
                <a:cs typeface="Noto Sans SC"/>
                <a:sym typeface="Noto Sans SC"/>
              </a:rPr>
              <a:t>01 角磨机 (Angle Grinder)</a:t>
            </a:r>
            <a:endParaRPr lang="en-US" sz="1100"/>
          </a:p>
        </p:txBody>
      </p:sp>
      <p:sp>
        <p:nvSpPr>
          <p:cNvPr name="AutoShape 7" id="7"/>
          <p:cNvSpPr/>
          <p:nvPr/>
        </p:nvSpPr>
        <p:spPr>
          <a:xfrm rot="0" flipH="false" flipV="false">
            <a:off x="952500" y="2336800"/>
            <a:ext cx="4889500" cy="825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false" i="false" strike="noStrike" u="none" sz="1400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针对切割工况进行标准试块测试，重点考核切割效率、机身温升及电流波动。模拟连续与间断作业模式，验证散热与动力系统的稳定性。</a:t>
            </a:r>
            <a:endParaRPr lang="en-US" sz="1100"/>
          </a:p>
        </p:txBody>
      </p:sp>
      <p:sp>
        <p:nvSpPr>
          <p:cNvPr name="AutoShape 8" id="8"/>
          <p:cNvSpPr/>
          <p:nvPr/>
        </p:nvSpPr>
        <p:spPr>
          <a:xfrm rot="0" flipH="false" flipV="false">
            <a:off x="762000" y="3429000"/>
            <a:ext cx="5207000" cy="1460500"/>
          </a:xfrm>
          <a:prstGeom prst="roundRect">
            <a:avLst>
              <a:gd name="adj" fmla="val 0"/>
            </a:avLst>
          </a:prstGeom>
          <a:solidFill>
            <a:srgbClr val="FFFFFF">
              <a:alpha val="55000"/>
            </a:srgbClr>
          </a:solidFill>
          <a:ln w="12700" cmpd="sng" cap="flat">
            <a:solidFill>
              <a:srgbClr val="CC0000">
                <a:alpha val="15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9" id="9"/>
          <p:cNvSpPr/>
          <p:nvPr/>
        </p:nvSpPr>
        <p:spPr>
          <a:xfrm rot="0" flipH="false" flipV="false">
            <a:off x="762000" y="3429000"/>
            <a:ext cx="50800" cy="1460500"/>
          </a:xfrm>
          <a:prstGeom prst="roundRect">
            <a:avLst>
              <a:gd name="adj" fmla="val 0"/>
            </a:avLst>
          </a:prstGeom>
          <a:solidFill>
            <a:srgbClr val="CC0000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0" id="10"/>
          <p:cNvSpPr/>
          <p:nvPr/>
        </p:nvSpPr>
        <p:spPr>
          <a:xfrm rot="0" flipH="false" flipV="false">
            <a:off x="952500" y="3581400"/>
            <a:ext cx="4889500" cy="3556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CC0000"/>
                </a:solidFill>
                <a:latin typeface="Noto Sans SC"/>
                <a:ea typeface="Noto Sans SC"/>
                <a:cs typeface="Noto Sans SC"/>
                <a:sym typeface="Noto Sans SC"/>
              </a:rPr>
              <a:t>02 电钻 / 冲击钻 (Drill &amp; Impact Drill)</a:t>
            </a:r>
            <a:endParaRPr lang="en-US" sz="1100"/>
          </a:p>
        </p:txBody>
      </p:sp>
      <p:sp>
        <p:nvSpPr>
          <p:cNvPr name="AutoShape 11" id="11"/>
          <p:cNvSpPr/>
          <p:nvPr/>
        </p:nvSpPr>
        <p:spPr>
          <a:xfrm rot="0" flipH="false" flipV="false">
            <a:off x="952500" y="3987800"/>
            <a:ext cx="4889500" cy="825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false" i="false" strike="noStrike" u="none" sz="1400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多硬度材料钻孔效率与最大扭矩测试；执行严苛的堵转试验（卡钻3秒），全面验证工具的抗过载能力、电机保护机制及故障恢复性能。</a:t>
            </a:r>
            <a:endParaRPr lang="en-US" sz="1100"/>
          </a:p>
        </p:txBody>
      </p:sp>
      <p:sp>
        <p:nvSpPr>
          <p:cNvPr name="AutoShape 12" id="12"/>
          <p:cNvSpPr/>
          <p:nvPr/>
        </p:nvSpPr>
        <p:spPr>
          <a:xfrm rot="0" flipH="false" flipV="false">
            <a:off x="762000" y="5080000"/>
            <a:ext cx="5207000" cy="1460500"/>
          </a:xfrm>
          <a:prstGeom prst="roundRect">
            <a:avLst>
              <a:gd name="adj" fmla="val 0"/>
            </a:avLst>
          </a:prstGeom>
          <a:solidFill>
            <a:srgbClr val="FFFFFF">
              <a:alpha val="55000"/>
            </a:srgbClr>
          </a:solidFill>
          <a:ln w="12700" cmpd="sng" cap="flat">
            <a:solidFill>
              <a:srgbClr val="CC0000">
                <a:alpha val="15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3" id="13"/>
          <p:cNvSpPr/>
          <p:nvPr/>
        </p:nvSpPr>
        <p:spPr>
          <a:xfrm rot="0" flipH="false" flipV="false">
            <a:off x="762000" y="5080000"/>
            <a:ext cx="50800" cy="1460500"/>
          </a:xfrm>
          <a:prstGeom prst="roundRect">
            <a:avLst>
              <a:gd name="adj" fmla="val 0"/>
            </a:avLst>
          </a:prstGeom>
          <a:solidFill>
            <a:srgbClr val="CC0000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4" id="14"/>
          <p:cNvSpPr/>
          <p:nvPr/>
        </p:nvSpPr>
        <p:spPr>
          <a:xfrm rot="0" flipH="false" flipV="false">
            <a:off x="952500" y="5232400"/>
            <a:ext cx="4889500" cy="3556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CC0000"/>
                </a:solidFill>
                <a:latin typeface="Noto Sans SC"/>
                <a:ea typeface="Noto Sans SC"/>
                <a:cs typeface="Noto Sans SC"/>
                <a:sym typeface="Noto Sans SC"/>
              </a:rPr>
              <a:t>03 电锤 (Rotary Hammer)</a:t>
            </a:r>
            <a:endParaRPr lang="en-US" sz="1100"/>
          </a:p>
        </p:txBody>
      </p:sp>
      <p:sp>
        <p:nvSpPr>
          <p:cNvPr name="AutoShape 15" id="15"/>
          <p:cNvSpPr/>
          <p:nvPr/>
        </p:nvSpPr>
        <p:spPr>
          <a:xfrm rot="0" flipH="false" flipV="false">
            <a:off x="952500" y="5638800"/>
            <a:ext cx="4889500" cy="825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false" i="false" strike="noStrike" u="none" sz="1400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精准测量单次冲击能量（焦耳）；开展10万次以上连续冲击耐久性测试，重点评估冲击能量衰减率，确保长期作业的打击力稳定可靠。</a:t>
            </a:r>
            <a:endParaRPr lang="en-US" sz="1100"/>
          </a:p>
        </p:txBody>
      </p:sp>
      <p:pic>
        <p:nvPicPr>
          <p:cNvPr name="Picture 16" id="16"/>
          <p:cNvPicPr>
            <a:picLocks noChangeAspect="true"/>
          </p:cNvPicPr>
          <p:nvPr/>
        </p:nvPicPr>
        <p:blipFill>
          <a:blip r:embed="rId3"/>
          <a:srcRect l="5225" r="5225" t="0" b="0"/>
          <a:stretch>
            <a:fillRect/>
          </a:stretch>
        </p:blipFill>
        <p:spPr>
          <a:xfrm rot="0" flipH="false" flipV="false">
            <a:off x="6350000" y="1778000"/>
            <a:ext cx="2730500" cy="2032000"/>
          </a:xfrm>
          <a:prstGeom prst="roundRect">
            <a:avLst>
              <a:gd name="adj" fmla="val 5000"/>
            </a:avLst>
          </a:prstGeom>
          <a:noFill/>
          <a:ln w="25400" cmpd="sng" cap="flat">
            <a:solidFill>
              <a:srgbClr val="CC0000">
                <a:alpha val="30000"/>
              </a:srgbClr>
            </a:solidFill>
            <a:prstDash val="solid"/>
            <a:round/>
          </a:ln>
        </p:spPr>
      </p:pic>
      <p:sp>
        <p:nvSpPr>
          <p:cNvPr name="AutoShape 17" id="17"/>
          <p:cNvSpPr/>
          <p:nvPr/>
        </p:nvSpPr>
        <p:spPr>
          <a:xfrm rot="0" flipH="false" flipV="false">
            <a:off x="9207500" y="1778000"/>
            <a:ext cx="2730500" cy="203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600">
                <a:solidFill>
                  <a:srgbClr val="CC0000"/>
                </a:solidFill>
                <a:latin typeface="Noto Sans SC"/>
                <a:ea typeface="Noto Sans SC"/>
                <a:cs typeface="Noto Sans SC"/>
                <a:sym typeface="Noto Sans SC"/>
              </a:rPr>
              <a:t>火花飞溅的切割考验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marL="0" indent="0">
              <a:lnSpc>
                <a:spcPct val="116666"/>
              </a:lnSpc>
            </a:pPr>
            <a:r>
              <a:rPr lang="en-US" b="false" i="false" strike="noStrike" u="none" sz="1300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在高强度金属切割作业中，工具不仅要保证切割效率，更需承受高温与粉尘的双重考验，这是对电机散热性能与机械结构稳定性的极限挑战。</a:t>
            </a:r>
          </a:p>
        </p:txBody>
      </p:sp>
      <p:cxnSp>
        <p:nvCxnSpPr>
          <p:cNvPr name="Connector 18" id="18"/>
          <p:cNvCxnSpPr/>
          <p:nvPr/>
        </p:nvCxnSpPr>
        <p:spPr>
          <a:xfrm rot="-7994" flipH="false" flipV="false">
            <a:off x="6350007" y="3994150"/>
            <a:ext cx="5461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CC0000">
                <a:alpha val="2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pic>
        <p:nvPicPr>
          <p:cNvPr name="Picture 19" id="19"/>
          <p:cNvPicPr>
            <a:picLocks noChangeAspect="true"/>
          </p:cNvPicPr>
          <p:nvPr/>
        </p:nvPicPr>
        <p:blipFill>
          <a:blip r:embed="rId4"/>
          <a:srcRect l="0" r="0" t="12790" b="12790"/>
          <a:stretch>
            <a:fillRect/>
          </a:stretch>
        </p:blipFill>
        <p:spPr>
          <a:xfrm rot="0" flipH="false" flipV="false">
            <a:off x="6350000" y="4254500"/>
            <a:ext cx="2730500" cy="2032000"/>
          </a:xfrm>
          <a:prstGeom prst="roundRect">
            <a:avLst>
              <a:gd name="adj" fmla="val 5000"/>
            </a:avLst>
          </a:prstGeom>
          <a:noFill/>
          <a:ln w="25400" cmpd="sng" cap="flat">
            <a:solidFill>
              <a:srgbClr val="CC0000">
                <a:alpha val="30000"/>
              </a:srgbClr>
            </a:solidFill>
            <a:prstDash val="solid"/>
            <a:round/>
          </a:ln>
        </p:spPr>
      </p:pic>
      <p:sp>
        <p:nvSpPr>
          <p:cNvPr name="AutoShape 20" id="20"/>
          <p:cNvSpPr/>
          <p:nvPr/>
        </p:nvSpPr>
        <p:spPr>
          <a:xfrm rot="0" flipH="false" flipV="false">
            <a:off x="9207500" y="4254500"/>
            <a:ext cx="2730500" cy="203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600">
                <a:solidFill>
                  <a:srgbClr val="CC0000"/>
                </a:solidFill>
                <a:latin typeface="Noto Sans SC"/>
                <a:ea typeface="Noto Sans SC"/>
                <a:cs typeface="Noto Sans SC"/>
                <a:sym typeface="Noto Sans SC"/>
              </a:rPr>
              <a:t>自动化冲击寿命测试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marL="0" indent="0">
              <a:lnSpc>
                <a:spcPct val="116666"/>
              </a:lnSpc>
            </a:pPr>
            <a:r>
              <a:rPr lang="en-US" b="false" i="false" strike="noStrike" u="none" sz="1300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通过专业测试台模拟电锤在混凝土等硬质材料上的高频连续冲击，量化数万次往复作业后的能量衰减，确保产品在极端工况下的经久耐用。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/>
          <a:srcRect/>
          <a:stretch>
            <a:fillRect l="0" t="0" r="0" b="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762000" y="635000"/>
            <a:ext cx="10668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2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04. 具体的测试方法、设备和流程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762000" y="1841500"/>
            <a:ext cx="5270500" cy="4064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mpd="sng" cap="flat">
            <a:solidFill>
              <a:srgbClr val="CC0000">
                <a:alpha val="15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952500" y="2095500"/>
            <a:ext cx="48895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CC0000"/>
                </a:solidFill>
                <a:latin typeface="Noto Sans SC"/>
                <a:ea typeface="Noto Sans SC"/>
                <a:cs typeface="Noto Sans SC"/>
                <a:sym typeface="Noto Sans SC"/>
              </a:rPr>
              <a:t>01 电机空载耐久性测试</a:t>
            </a:r>
            <a:endParaRPr lang="en-US" sz="1100"/>
          </a:p>
        </p:txBody>
      </p:sp>
      <p:cxnSp>
        <p:nvCxnSpPr>
          <p:cNvPr name="Connector 6" id="6"/>
          <p:cNvCxnSpPr/>
          <p:nvPr/>
        </p:nvCxnSpPr>
        <p:spPr>
          <a:xfrm rot="-9046" flipH="false" flipV="false">
            <a:off x="952508" y="2660650"/>
            <a:ext cx="482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CC0000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name="Picture 7" id="7"/>
          <p:cNvPicPr>
            <a:picLocks noChangeAspect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0" flipH="false" flipV="false">
            <a:off x="952500" y="2857500"/>
            <a:ext cx="254000" cy="254000"/>
          </a:xfrm>
          <a:prstGeom prst="rect">
            <a:avLst/>
          </a:prstGeom>
        </p:spPr>
      </p:pic>
      <p:sp>
        <p:nvSpPr>
          <p:cNvPr name="AutoShape 8" id="8"/>
          <p:cNvSpPr/>
          <p:nvPr/>
        </p:nvSpPr>
        <p:spPr>
          <a:xfrm rot="0" flipH="false" flipV="false">
            <a:off x="1270000" y="2832100"/>
            <a:ext cx="4635500" cy="3048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5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核心设备配置</a:t>
            </a:r>
            <a:endParaRPr lang="en-US" sz="1100"/>
          </a:p>
        </p:txBody>
      </p:sp>
      <p:sp>
        <p:nvSpPr>
          <p:cNvPr name="AutoShape 9" id="9"/>
          <p:cNvSpPr/>
          <p:nvPr/>
        </p:nvSpPr>
        <p:spPr>
          <a:xfrm rot="0" flipH="false" flipV="false">
            <a:off x="952500" y="3200400"/>
            <a:ext cx="4762500" cy="5334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false" i="false" strike="noStrike" u="none" sz="13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配备高精度直流电源、智能计时模块、多路温度记录仪，以及专用的多方位固定工装，确保测试条件可控。</a:t>
            </a:r>
            <a:endParaRPr lang="en-US" sz="1100"/>
          </a:p>
        </p:txBody>
      </p:sp>
      <p:pic>
        <p:nvPicPr>
          <p:cNvPr name="Picture 10" id="10"/>
          <p:cNvPicPr>
            <a:picLocks noChangeAspect="true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0" flipH="false" flipV="false">
            <a:off x="952500" y="3835400"/>
            <a:ext cx="254000" cy="254000"/>
          </a:xfrm>
          <a:prstGeom prst="rect">
            <a:avLst/>
          </a:prstGeom>
        </p:spPr>
      </p:pic>
      <p:sp>
        <p:nvSpPr>
          <p:cNvPr name="AutoShape 11" id="11"/>
          <p:cNvSpPr/>
          <p:nvPr/>
        </p:nvSpPr>
        <p:spPr>
          <a:xfrm rot="0" flipH="false" flipV="false">
            <a:off x="1270000" y="3810000"/>
            <a:ext cx="4635500" cy="3048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5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交变电压循环工况</a:t>
            </a:r>
            <a:endParaRPr lang="en-US" sz="1100"/>
          </a:p>
        </p:txBody>
      </p:sp>
      <p:sp>
        <p:nvSpPr>
          <p:cNvPr name="AutoShape 12" id="12"/>
          <p:cNvSpPr/>
          <p:nvPr/>
        </p:nvSpPr>
        <p:spPr>
          <a:xfrm rot="0" flipH="false" flipV="false">
            <a:off x="952500" y="4178300"/>
            <a:ext cx="47625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false" i="false" strike="noStrike" u="none" sz="13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分别在1.1倍与0.9倍额定电压下，按“100秒接通-20秒断开”的周期各连续运行24小时；测试中需将电机依次置于水平、垂直向上、垂直向下三个方位，覆盖全姿态使用场景。</a:t>
            </a:r>
            <a:endParaRPr lang="en-US" sz="1100"/>
          </a:p>
        </p:txBody>
      </p:sp>
      <p:sp>
        <p:nvSpPr>
          <p:cNvPr name="AutoShape 13" id="13"/>
          <p:cNvSpPr/>
          <p:nvPr/>
        </p:nvSpPr>
        <p:spPr>
          <a:xfrm rot="0" flipH="false" flipV="false">
            <a:off x="952500" y="5080000"/>
            <a:ext cx="4889500" cy="698500"/>
          </a:xfrm>
          <a:prstGeom prst="roundRect">
            <a:avLst>
              <a:gd name="adj" fmla="val 0"/>
            </a:avLst>
          </a:prstGeom>
          <a:solidFill>
            <a:srgbClr val="CC0000">
              <a:alpha val="8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4" id="14"/>
          <p:cNvSpPr/>
          <p:nvPr/>
        </p:nvSpPr>
        <p:spPr>
          <a:xfrm rot="0" flipH="false" flipV="false">
            <a:off x="1079500" y="5181600"/>
            <a:ext cx="4635500" cy="571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true" i="false" strike="noStrike" u="none" sz="1300">
                <a:solidFill>
                  <a:srgbClr val="CC0000"/>
                </a:solidFill>
                <a:latin typeface="Noto Sans SC"/>
                <a:ea typeface="Noto Sans SC"/>
                <a:cs typeface="Noto Sans SC"/>
                <a:sym typeface="Noto Sans SC"/>
              </a:rPr>
              <a:t>判定准则：</a:t>
            </a:r>
            <a:r>
              <a:rPr lang="en-US" b="false" i="false" strike="noStrike" u="none" sz="1300">
                <a:solidFill>
                  <a:srgbClr val="444444"/>
                </a:solidFill>
                <a:latin typeface="Noto Sans SC"/>
                <a:ea typeface="Noto Sans SC"/>
                <a:cs typeface="Noto Sans SC"/>
                <a:sym typeface="Noto Sans SC"/>
              </a:rPr>
              <a:t>试验后电机应能正常启动，无异常噪音或机械卡滞，并顺利通过电气强度试验，无击穿或闪络现象。</a:t>
            </a:r>
            <a:endParaRPr lang="en-US" sz="1100"/>
          </a:p>
        </p:txBody>
      </p:sp>
      <p:sp>
        <p:nvSpPr>
          <p:cNvPr name="AutoShape 15" id="15"/>
          <p:cNvSpPr/>
          <p:nvPr/>
        </p:nvSpPr>
        <p:spPr>
          <a:xfrm rot="0" flipH="false" flipV="false">
            <a:off x="6286500" y="1841500"/>
            <a:ext cx="5270500" cy="4064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mpd="sng" cap="flat">
            <a:solidFill>
              <a:srgbClr val="CC0000">
                <a:alpha val="15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6" id="16"/>
          <p:cNvSpPr/>
          <p:nvPr/>
        </p:nvSpPr>
        <p:spPr>
          <a:xfrm rot="0" flipH="false" flipV="false">
            <a:off x="6477000" y="2095500"/>
            <a:ext cx="48895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CC0000"/>
                </a:solidFill>
                <a:latin typeface="Noto Sans SC"/>
                <a:ea typeface="Noto Sans SC"/>
                <a:cs typeface="Noto Sans SC"/>
                <a:sym typeface="Noto Sans SC"/>
              </a:rPr>
              <a:t>02 开关机械耐久性测试</a:t>
            </a:r>
            <a:endParaRPr lang="en-US" sz="1100"/>
          </a:p>
        </p:txBody>
      </p:sp>
      <p:cxnSp>
        <p:nvCxnSpPr>
          <p:cNvPr name="Connector 17" id="17"/>
          <p:cNvCxnSpPr/>
          <p:nvPr/>
        </p:nvCxnSpPr>
        <p:spPr>
          <a:xfrm rot="-9046" flipH="false" flipV="false">
            <a:off x="6477008" y="2660650"/>
            <a:ext cx="482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CC0000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name="Picture 18" id="18"/>
          <p:cNvPicPr>
            <a:picLocks noChangeAspect="true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0" flipH="false" flipV="false">
            <a:off x="6477000" y="2857500"/>
            <a:ext cx="254000" cy="254000"/>
          </a:xfrm>
          <a:prstGeom prst="rect">
            <a:avLst/>
          </a:prstGeom>
        </p:spPr>
      </p:pic>
      <p:sp>
        <p:nvSpPr>
          <p:cNvPr name="AutoShape 19" id="19"/>
          <p:cNvSpPr/>
          <p:nvPr/>
        </p:nvSpPr>
        <p:spPr>
          <a:xfrm rot="0" flipH="false" flipV="false">
            <a:off x="6794500" y="2832100"/>
            <a:ext cx="4635500" cy="3048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5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自动化测试系统</a:t>
            </a:r>
            <a:endParaRPr lang="en-US" sz="1100"/>
          </a:p>
        </p:txBody>
      </p:sp>
      <p:sp>
        <p:nvSpPr>
          <p:cNvPr name="AutoShape 20" id="20"/>
          <p:cNvSpPr/>
          <p:nvPr/>
        </p:nvSpPr>
        <p:spPr>
          <a:xfrm rot="0" flipH="false" flipV="false">
            <a:off x="6477000" y="3200400"/>
            <a:ext cx="4762500" cy="5334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false" i="false" strike="noStrike" u="none" sz="13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采用全自动开关寿命测试台，集成程控电源与真实负载模拟器，可精准设定并监控通断频率与负载参数。</a:t>
            </a:r>
            <a:endParaRPr lang="en-US" sz="1100"/>
          </a:p>
        </p:txBody>
      </p:sp>
      <p:pic>
        <p:nvPicPr>
          <p:cNvPr name="Picture 21" id="21"/>
          <p:cNvPicPr>
            <a:picLocks noChangeAspect="true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0" flipH="false" flipV="false">
            <a:off x="6477000" y="3835400"/>
            <a:ext cx="254000" cy="254000"/>
          </a:xfrm>
          <a:prstGeom prst="rect">
            <a:avLst/>
          </a:prstGeom>
        </p:spPr>
      </p:pic>
      <p:sp>
        <p:nvSpPr>
          <p:cNvPr name="AutoShape 22" id="22"/>
          <p:cNvSpPr/>
          <p:nvPr/>
        </p:nvSpPr>
        <p:spPr>
          <a:xfrm rot="0" flipH="false" flipV="false">
            <a:off x="6794500" y="3810000"/>
            <a:ext cx="4635500" cy="3048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5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高频次通断考核</a:t>
            </a:r>
            <a:endParaRPr lang="en-US" sz="1100"/>
          </a:p>
        </p:txBody>
      </p:sp>
      <p:sp>
        <p:nvSpPr>
          <p:cNvPr name="AutoShape 23" id="23"/>
          <p:cNvSpPr/>
          <p:nvPr/>
        </p:nvSpPr>
        <p:spPr>
          <a:xfrm rot="0" flipH="false" flipV="false">
            <a:off x="6477000" y="4178300"/>
            <a:ext cx="47625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false" i="false" strike="noStrike" u="none" sz="13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在额定电压与负载条件下，以每分钟10至20次的速率进行连续通断循环，累计完成50,000次操作，模拟产品全生命周期的极端使用频次。</a:t>
            </a:r>
            <a:endParaRPr lang="en-US" sz="1100"/>
          </a:p>
        </p:txBody>
      </p:sp>
      <p:sp>
        <p:nvSpPr>
          <p:cNvPr name="AutoShape 24" id="24"/>
          <p:cNvSpPr/>
          <p:nvPr/>
        </p:nvSpPr>
        <p:spPr>
          <a:xfrm rot="0" flipH="false" flipV="false">
            <a:off x="6477000" y="5080000"/>
            <a:ext cx="4889500" cy="698500"/>
          </a:xfrm>
          <a:prstGeom prst="roundRect">
            <a:avLst>
              <a:gd name="adj" fmla="val 0"/>
            </a:avLst>
          </a:prstGeom>
          <a:solidFill>
            <a:srgbClr val="CC0000">
              <a:alpha val="8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25" id="25"/>
          <p:cNvSpPr/>
          <p:nvPr/>
        </p:nvSpPr>
        <p:spPr>
          <a:xfrm rot="0" flipH="false" flipV="false">
            <a:off x="6604000" y="5181600"/>
            <a:ext cx="4635500" cy="571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true" i="false" strike="noStrike" u="none" sz="1300">
                <a:solidFill>
                  <a:srgbClr val="CC0000"/>
                </a:solidFill>
                <a:latin typeface="Noto Sans SC"/>
                <a:ea typeface="Noto Sans SC"/>
                <a:cs typeface="Noto Sans SC"/>
                <a:sym typeface="Noto Sans SC"/>
              </a:rPr>
              <a:t>判定准则：</a:t>
            </a:r>
            <a:r>
              <a:rPr lang="en-US" b="false" i="false" strike="noStrike" u="none" sz="1300">
                <a:solidFill>
                  <a:srgbClr val="444444"/>
                </a:solidFill>
                <a:latin typeface="Noto Sans SC"/>
                <a:ea typeface="Noto Sans SC"/>
                <a:cs typeface="Noto Sans SC"/>
                <a:sym typeface="Noto Sans SC"/>
              </a:rPr>
              <a:t>试验后开关动作应灵活可靠，无卡死或接触不良；电气间隙与爬电距离符合设计要求，绝缘电阻不低于规定值。</a:t>
            </a:r>
            <a:endParaRPr lang="en-US" sz="1100"/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/>
          <a:srcRect/>
          <a:stretch>
            <a:fillRect l="0" t="0" r="0" b="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762000" y="635000"/>
            <a:ext cx="10668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2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04. 具体的测试方法、设备和流程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762000" y="1778000"/>
            <a:ext cx="5270500" cy="4191000"/>
          </a:xfrm>
          <a:prstGeom prst="roundRect">
            <a:avLst>
              <a:gd name="adj" fmla="val 0"/>
            </a:avLst>
          </a:prstGeom>
          <a:solidFill>
            <a:srgbClr val="FFFFFF">
              <a:alpha val="50000"/>
            </a:srgbClr>
          </a:solidFill>
          <a:ln w="12700" cmpd="sng" cap="flat">
            <a:solidFill>
              <a:srgbClr val="CC0000">
                <a:alpha val="2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1016000" y="2032000"/>
            <a:ext cx="4826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CC0000"/>
                </a:solidFill>
                <a:latin typeface="Noto Sans SC"/>
                <a:ea typeface="Noto Sans SC"/>
                <a:cs typeface="Noto Sans SC"/>
                <a:sym typeface="Noto Sans SC"/>
              </a:rPr>
              <a:t>01 / 电钻堵转测试</a:t>
            </a:r>
            <a:endParaRPr lang="en-US" sz="1100"/>
          </a:p>
        </p:txBody>
      </p:sp>
      <p:cxnSp>
        <p:nvCxnSpPr>
          <p:cNvPr name="Connector 6" id="6"/>
          <p:cNvCxnSpPr/>
          <p:nvPr/>
        </p:nvCxnSpPr>
        <p:spPr>
          <a:xfrm rot="-9167" flipH="false" flipV="false">
            <a:off x="1016008" y="2597150"/>
            <a:ext cx="4762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CC0000">
                <a:alpha val="3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name="AutoShape 7" id="7"/>
          <p:cNvSpPr/>
          <p:nvPr/>
        </p:nvSpPr>
        <p:spPr>
          <a:xfrm rot="0" flipH="false" flipV="false">
            <a:off x="1016000" y="2794000"/>
            <a:ext cx="47625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true" i="false" strike="noStrike" u="none" sz="16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▌ 核心设备配置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b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b="false" i="false" strike="noStrike" u="none" sz="14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工业级台钳、稳压电源、高精度钳形电流表、转速实时监测装置。</a:t>
            </a:r>
            <a:endParaRPr lang="en-US" sz="1100"/>
          </a:p>
        </p:txBody>
      </p:sp>
      <p:sp>
        <p:nvSpPr>
          <p:cNvPr name="AutoShape 8" id="8"/>
          <p:cNvSpPr/>
          <p:nvPr/>
        </p:nvSpPr>
        <p:spPr>
          <a:xfrm rot="0" flipH="false" flipV="false">
            <a:off x="1016000" y="3683000"/>
            <a:ext cx="4762500" cy="1079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true" i="false" strike="noStrike" u="none" sz="16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▌ 标准化执行步骤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b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b="false" i="false" strike="noStrike" u="none" sz="14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1. 将钻头牢固锁死在台钳中，模拟极端卡钻工况；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b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b="false" i="false" strike="noStrike" u="none" sz="14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2. 施加额定电压启动电机，保持堵转状态</a:t>
            </a:r>
            <a:r>
              <a:rPr lang="en-US" b="true" i="false" strike="noStrike" u="none" sz="1400">
                <a:solidFill>
                  <a:srgbClr val="CC0000"/>
                </a:solidFill>
                <a:latin typeface="Noto Sans SC"/>
                <a:ea typeface="Noto Sans SC"/>
                <a:cs typeface="Noto Sans SC"/>
                <a:sym typeface="Noto Sans SC"/>
              </a:rPr>
              <a:t>3秒</a:t>
            </a:r>
            <a:r>
              <a:rPr lang="en-US" b="false" i="false" strike="noStrike" u="none" sz="14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；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b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b="false" i="false" strike="noStrike" u="none" sz="14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3. 释放钻头，使电钻空载运行</a:t>
            </a:r>
            <a:r>
              <a:rPr lang="en-US" b="true" i="false" strike="noStrike" u="none" sz="1400">
                <a:solidFill>
                  <a:srgbClr val="CC0000"/>
                </a:solidFill>
                <a:latin typeface="Noto Sans SC"/>
                <a:ea typeface="Noto Sans SC"/>
                <a:cs typeface="Noto Sans SC"/>
                <a:sym typeface="Noto Sans SC"/>
              </a:rPr>
              <a:t>30秒</a:t>
            </a:r>
            <a:r>
              <a:rPr lang="en-US" b="false" i="false" strike="noStrike" u="none" sz="14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，观察动态恢复情况。</a:t>
            </a:r>
            <a:endParaRPr lang="en-US" sz="1100"/>
          </a:p>
        </p:txBody>
      </p:sp>
      <p:sp>
        <p:nvSpPr>
          <p:cNvPr name="AutoShape 9" id="9"/>
          <p:cNvSpPr/>
          <p:nvPr/>
        </p:nvSpPr>
        <p:spPr>
          <a:xfrm rot="0" flipH="false" flipV="false">
            <a:off x="1016000" y="5016500"/>
            <a:ext cx="47625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true" i="false" strike="noStrike" u="none" sz="16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▌ 合格判定准则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b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b="false" i="false" strike="noStrike" u="none" sz="14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空载时能瞬间恢复至额定转速，运行平稳无异常抖动、异响或火花，电机温升符合标准限值。</a:t>
            </a:r>
            <a:endParaRPr lang="en-US" sz="1100"/>
          </a:p>
        </p:txBody>
      </p:sp>
      <p:sp>
        <p:nvSpPr>
          <p:cNvPr name="AutoShape 10" id="10"/>
          <p:cNvSpPr/>
          <p:nvPr/>
        </p:nvSpPr>
        <p:spPr>
          <a:xfrm rot="0" flipH="false" flipV="false">
            <a:off x="6159500" y="1778000"/>
            <a:ext cx="5270500" cy="4191000"/>
          </a:xfrm>
          <a:prstGeom prst="roundRect">
            <a:avLst>
              <a:gd name="adj" fmla="val 0"/>
            </a:avLst>
          </a:prstGeom>
          <a:solidFill>
            <a:srgbClr val="FFFFFF">
              <a:alpha val="50000"/>
            </a:srgbClr>
          </a:solidFill>
          <a:ln w="12700" cmpd="sng" cap="flat">
            <a:solidFill>
              <a:srgbClr val="CC0000">
                <a:alpha val="2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1" id="11"/>
          <p:cNvSpPr/>
          <p:nvPr/>
        </p:nvSpPr>
        <p:spPr>
          <a:xfrm rot="0" flipH="false" flipV="false">
            <a:off x="6413500" y="2032000"/>
            <a:ext cx="4826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CC0000"/>
                </a:solidFill>
                <a:latin typeface="Noto Sans SC"/>
                <a:ea typeface="Noto Sans SC"/>
                <a:cs typeface="Noto Sans SC"/>
                <a:sym typeface="Noto Sans SC"/>
              </a:rPr>
              <a:t>02 / 电锤连续冲击测试</a:t>
            </a:r>
            <a:endParaRPr lang="en-US" sz="1100"/>
          </a:p>
        </p:txBody>
      </p:sp>
      <p:cxnSp>
        <p:nvCxnSpPr>
          <p:cNvPr name="Connector 12" id="12"/>
          <p:cNvCxnSpPr/>
          <p:nvPr/>
        </p:nvCxnSpPr>
        <p:spPr>
          <a:xfrm rot="-9167" flipH="false" flipV="false">
            <a:off x="6413508" y="2597150"/>
            <a:ext cx="4762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CC0000">
                <a:alpha val="3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name="AutoShape 13" id="13"/>
          <p:cNvSpPr/>
          <p:nvPr/>
        </p:nvSpPr>
        <p:spPr>
          <a:xfrm rot="0" flipH="false" flipV="false">
            <a:off x="6413500" y="2794000"/>
            <a:ext cx="47625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true" i="false" strike="noStrike" u="none" sz="16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▌ 核心设备配置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b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b="false" i="false" strike="noStrike" u="none" sz="14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全自动寿命测试台架、C30混凝土标准试块、高频冲击能量传感器、智能数据采集系统。</a:t>
            </a:r>
            <a:endParaRPr lang="en-US" sz="1100"/>
          </a:p>
        </p:txBody>
      </p:sp>
      <p:sp>
        <p:nvSpPr>
          <p:cNvPr name="AutoShape 14" id="14"/>
          <p:cNvSpPr/>
          <p:nvPr/>
        </p:nvSpPr>
        <p:spPr>
          <a:xfrm rot="0" flipH="false" flipV="false">
            <a:off x="6413500" y="3683000"/>
            <a:ext cx="4762500" cy="1079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true" i="false" strike="noStrike" u="none" sz="16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▌ 标准化执行步骤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b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b="false" i="false" strike="noStrike" u="none" sz="14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1. 垂直固定电锤，冲击端对准试块中心并施加恒定压力；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b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b="false" i="false" strike="noStrike" u="none" sz="14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2. 设定连续冲击模式，累计运行至</a:t>
            </a:r>
            <a:r>
              <a:rPr lang="en-US" b="true" i="false" strike="noStrike" u="none" sz="1400">
                <a:solidFill>
                  <a:srgbClr val="CC0000"/>
                </a:solidFill>
                <a:latin typeface="Noto Sans SC"/>
                <a:ea typeface="Noto Sans SC"/>
                <a:cs typeface="Noto Sans SC"/>
                <a:sym typeface="Noto Sans SC"/>
              </a:rPr>
              <a:t>10万次</a:t>
            </a:r>
            <a:r>
              <a:rPr lang="en-US" b="false" i="false" strike="noStrike" u="none" sz="14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；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b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b="false" i="false" strike="noStrike" u="none" sz="14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3. 每间隔1万次自动采集并记录冲击能量、频率及温升数据。</a:t>
            </a:r>
            <a:endParaRPr lang="en-US" sz="1100"/>
          </a:p>
        </p:txBody>
      </p:sp>
      <p:sp>
        <p:nvSpPr>
          <p:cNvPr name="AutoShape 15" id="15"/>
          <p:cNvSpPr/>
          <p:nvPr/>
        </p:nvSpPr>
        <p:spPr>
          <a:xfrm rot="0" flipH="false" flipV="false">
            <a:off x="6413500" y="5016500"/>
            <a:ext cx="47625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true" i="false" strike="noStrike" u="none" sz="16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▌ 合格判定准则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b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b="false" i="false" strike="noStrike" u="none" sz="14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试验后冲击能量衰减率 ≤</a:t>
            </a:r>
            <a:r>
              <a:rPr lang="en-US" b="true" i="false" strike="noStrike" u="none" sz="1400">
                <a:solidFill>
                  <a:srgbClr val="CC0000"/>
                </a:solidFill>
                <a:latin typeface="Noto Sans SC"/>
                <a:ea typeface="Noto Sans SC"/>
                <a:cs typeface="Noto Sans SC"/>
                <a:sym typeface="Noto Sans SC"/>
              </a:rPr>
              <a:t>15%</a:t>
            </a:r>
            <a:r>
              <a:rPr lang="en-US" b="false" i="false" strike="noStrike" u="none" sz="14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，机身结构无变形开裂，机械传动系统无卡滞，功能完好。</a:t>
            </a:r>
            <a:endParaRPr lang="en-US" sz="1100"/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/>
          <a:srcRect/>
          <a:stretch>
            <a:fillRect l="0" t="0" r="0" b="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762000" y="635000"/>
            <a:ext cx="10668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2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04. 具体的测试方法、设备和流程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762000" y="1778000"/>
            <a:ext cx="5461000" cy="14605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12700" cmpd="sng" cap="flat">
            <a:solidFill>
              <a:srgbClr val="CC0000">
                <a:alpha val="15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5" id="5"/>
          <p:cNvPicPr>
            <a:picLocks noChangeAspect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0" flipH="false" flipV="false">
            <a:off x="1016000" y="1968500"/>
            <a:ext cx="304800" cy="304800"/>
          </a:xfrm>
          <a:prstGeom prst="rect">
            <a:avLst/>
          </a:prstGeom>
        </p:spPr>
      </p:pic>
      <p:sp>
        <p:nvSpPr>
          <p:cNvPr name="AutoShape 6" id="6"/>
          <p:cNvSpPr/>
          <p:nvPr/>
        </p:nvSpPr>
        <p:spPr>
          <a:xfrm rot="0" flipH="false" flipV="false">
            <a:off x="1460500" y="1943100"/>
            <a:ext cx="4572000" cy="3556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CC0000"/>
                </a:solidFill>
                <a:latin typeface="Noto Sans SC"/>
                <a:ea typeface="Noto Sans SC"/>
                <a:cs typeface="Noto Sans SC"/>
                <a:sym typeface="Noto Sans SC"/>
              </a:rPr>
              <a:t>动态负载模拟系统</a:t>
            </a:r>
            <a:endParaRPr lang="en-US" sz="1100"/>
          </a:p>
        </p:txBody>
      </p:sp>
      <p:sp>
        <p:nvSpPr>
          <p:cNvPr name="AutoShape 7" id="7"/>
          <p:cNvSpPr/>
          <p:nvPr/>
        </p:nvSpPr>
        <p:spPr>
          <a:xfrm rot="0" flipH="false" flipV="false">
            <a:off x="1016000" y="2413000"/>
            <a:ext cx="4953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false" i="false" strike="noStrike" u="none" sz="1400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利用电力测功机与磁粉制动器，为电动工具施加精准、可调节的扭矩负载，真实还原钻孔、打磨等作业场景的阻力，确保性能测试贴合实际工况。</a:t>
            </a:r>
            <a:endParaRPr lang="en-US" sz="1100"/>
          </a:p>
        </p:txBody>
      </p:sp>
      <p:sp>
        <p:nvSpPr>
          <p:cNvPr name="AutoShape 8" id="8"/>
          <p:cNvSpPr/>
          <p:nvPr/>
        </p:nvSpPr>
        <p:spPr>
          <a:xfrm rot="0" flipH="false" flipV="false">
            <a:off x="762000" y="3429000"/>
            <a:ext cx="5461000" cy="14605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12700" cmpd="sng" cap="flat">
            <a:solidFill>
              <a:srgbClr val="CC0000">
                <a:alpha val="15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9" id="9"/>
          <p:cNvPicPr>
            <a:picLocks noChangeAspect="true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0" flipH="false" flipV="false">
            <a:off x="1016000" y="3619500"/>
            <a:ext cx="304800" cy="304800"/>
          </a:xfrm>
          <a:prstGeom prst="rect">
            <a:avLst/>
          </a:prstGeom>
        </p:spPr>
      </p:pic>
      <p:sp>
        <p:nvSpPr>
          <p:cNvPr name="AutoShape 10" id="10"/>
          <p:cNvSpPr/>
          <p:nvPr/>
        </p:nvSpPr>
        <p:spPr>
          <a:xfrm rot="0" flipH="false" flipV="false">
            <a:off x="1460500" y="3594100"/>
            <a:ext cx="4572000" cy="3556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CC0000"/>
                </a:solidFill>
                <a:latin typeface="Noto Sans SC"/>
                <a:ea typeface="Noto Sans SC"/>
                <a:cs typeface="Noto Sans SC"/>
                <a:sym typeface="Noto Sans SC"/>
              </a:rPr>
              <a:t>全环境可靠性试验设备</a:t>
            </a:r>
            <a:endParaRPr lang="en-US" sz="1100"/>
          </a:p>
        </p:txBody>
      </p:sp>
      <p:sp>
        <p:nvSpPr>
          <p:cNvPr name="AutoShape 11" id="11"/>
          <p:cNvSpPr/>
          <p:nvPr/>
        </p:nvSpPr>
        <p:spPr>
          <a:xfrm rot="0" flipH="false" flipV="false">
            <a:off x="1016000" y="4064000"/>
            <a:ext cx="4953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false" i="false" strike="noStrike" u="none" sz="1400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配置高低温、湿热及盐雾试验箱，模拟-40℃至85℃的极端温差、高湿度及腐蚀环境，全面验证工具在恶劣自然条件下的可靠性与寿命。</a:t>
            </a:r>
            <a:endParaRPr lang="en-US" sz="1100"/>
          </a:p>
        </p:txBody>
      </p:sp>
      <p:sp>
        <p:nvSpPr>
          <p:cNvPr name="AutoShape 12" id="12"/>
          <p:cNvSpPr/>
          <p:nvPr/>
        </p:nvSpPr>
        <p:spPr>
          <a:xfrm rot="0" flipH="false" flipV="false">
            <a:off x="762000" y="5080000"/>
            <a:ext cx="5461000" cy="14605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12700" cmpd="sng" cap="flat">
            <a:solidFill>
              <a:srgbClr val="CC0000">
                <a:alpha val="15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13" id="13"/>
          <p:cNvPicPr>
            <a:picLocks noChangeAspect="true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0" flipH="false" flipV="false">
            <a:off x="1016000" y="5270500"/>
            <a:ext cx="304800" cy="304800"/>
          </a:xfrm>
          <a:prstGeom prst="rect">
            <a:avLst/>
          </a:prstGeom>
        </p:spPr>
      </p:pic>
      <p:sp>
        <p:nvSpPr>
          <p:cNvPr name="AutoShape 14" id="14"/>
          <p:cNvSpPr/>
          <p:nvPr/>
        </p:nvSpPr>
        <p:spPr>
          <a:xfrm rot="0" flipH="false" flipV="false">
            <a:off x="1460500" y="5245100"/>
            <a:ext cx="4572000" cy="3556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CC0000"/>
                </a:solidFill>
                <a:latin typeface="Noto Sans SC"/>
                <a:ea typeface="Noto Sans SC"/>
                <a:cs typeface="Noto Sans SC"/>
                <a:sym typeface="Noto Sans SC"/>
              </a:rPr>
              <a:t>定制化专用测试工装</a:t>
            </a:r>
            <a:endParaRPr lang="en-US" sz="1100"/>
          </a:p>
        </p:txBody>
      </p:sp>
      <p:sp>
        <p:nvSpPr>
          <p:cNvPr name="AutoShape 15" id="15"/>
          <p:cNvSpPr/>
          <p:nvPr/>
        </p:nvSpPr>
        <p:spPr>
          <a:xfrm rot="0" flipH="false" flipV="false">
            <a:off x="1016000" y="5715000"/>
            <a:ext cx="4953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false" i="false" strike="noStrike" u="none" sz="1400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针对电锤、角磨机等工具开发专属夹具与测试台，实现产品的标准化装夹与自动化测试，大幅提升检测效率与数据的一致性。</a:t>
            </a:r>
            <a:endParaRPr lang="en-US" sz="1100"/>
          </a:p>
        </p:txBody>
      </p:sp>
      <p:pic>
        <p:nvPicPr>
          <p:cNvPr name="Picture 16" id="16"/>
          <p:cNvPicPr>
            <a:picLocks noChangeAspect="true"/>
          </p:cNvPicPr>
          <p:nvPr/>
        </p:nvPicPr>
        <p:blipFill>
          <a:blip r:embed="rId9"/>
          <a:srcRect l="0" r="0" t="9152" b="9152"/>
          <a:stretch>
            <a:fillRect/>
          </a:stretch>
        </p:blipFill>
        <p:spPr>
          <a:xfrm rot="0" flipH="false" flipV="false">
            <a:off x="6540500" y="1841500"/>
            <a:ext cx="2413000" cy="2095500"/>
          </a:xfrm>
          <a:prstGeom prst="rect">
            <a:avLst/>
          </a:prstGeom>
          <a:noFill/>
          <a:ln w="25400" cmpd="sng" cap="flat">
            <a:solidFill>
              <a:srgbClr val="FFFFFF">
                <a:alpha val="90000"/>
              </a:srgbClr>
            </a:solidFill>
            <a:prstDash val="solid"/>
            <a:round/>
          </a:ln>
          <a:effectLst>
            <a:outerShdw dir="2700000" dist="38100" blurRad="76200" algn="tl" rotWithShape="false">
              <a:srgbClr val="000000">
                <a:alpha val="12000"/>
              </a:srgbClr>
            </a:outerShdw>
          </a:effectLst>
        </p:spPr>
      </p:pic>
      <p:sp>
        <p:nvSpPr>
          <p:cNvPr name="AutoShape 17" id="17"/>
          <p:cNvSpPr/>
          <p:nvPr/>
        </p:nvSpPr>
        <p:spPr>
          <a:xfrm rot="0" flipH="false" flipV="false">
            <a:off x="9144000" y="1841500"/>
            <a:ext cx="2667000" cy="2095500"/>
          </a:xfrm>
          <a:prstGeom prst="roundRect">
            <a:avLst>
              <a:gd name="adj" fmla="val 0"/>
            </a:avLst>
          </a:prstGeom>
          <a:solidFill>
            <a:srgbClr val="CC0000">
              <a:alpha val="4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8" id="18"/>
          <p:cNvSpPr/>
          <p:nvPr/>
        </p:nvSpPr>
        <p:spPr>
          <a:xfrm rot="0" flipH="false" flipV="false">
            <a:off x="9245600" y="1968500"/>
            <a:ext cx="2476500" cy="1968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16666"/>
              </a:lnSpc>
              <a:defRPr/>
            </a:pPr>
            <a:r>
              <a:rPr lang="en-US" b="true" i="false" strike="noStrike" u="none" sz="16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DL系列电力测功机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b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b="false" i="false" strike="noStrike" u="none" sz="130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高精度采集扭矩与转速数据，实时反馈负载曲线，是动力性能标定的核心设备，为电机优化提供关键数据支撑。</a:t>
            </a:r>
            <a:endParaRPr lang="en-US" sz="1100"/>
          </a:p>
        </p:txBody>
      </p:sp>
      <p:pic>
        <p:nvPicPr>
          <p:cNvPr name="Picture 19" id="19"/>
          <p:cNvPicPr>
            <a:picLocks noChangeAspect="true"/>
          </p:cNvPicPr>
          <p:nvPr/>
        </p:nvPicPr>
        <p:blipFill>
          <a:blip r:embed="rId10"/>
          <a:srcRect l="9696" r="9696" t="0" b="0"/>
          <a:stretch>
            <a:fillRect/>
          </a:stretch>
        </p:blipFill>
        <p:spPr>
          <a:xfrm rot="0" flipH="false" flipV="false">
            <a:off x="6540500" y="4191000"/>
            <a:ext cx="2413000" cy="2095500"/>
          </a:xfrm>
          <a:prstGeom prst="rect">
            <a:avLst/>
          </a:prstGeom>
          <a:noFill/>
          <a:ln w="25400" cmpd="sng" cap="flat">
            <a:solidFill>
              <a:srgbClr val="FFFFFF">
                <a:alpha val="90000"/>
              </a:srgbClr>
            </a:solidFill>
            <a:prstDash val="solid"/>
            <a:round/>
          </a:ln>
          <a:effectLst>
            <a:outerShdw dir="2700000" dist="38100" blurRad="76200" algn="tl" rotWithShape="false">
              <a:srgbClr val="000000">
                <a:alpha val="12000"/>
              </a:srgbClr>
            </a:outerShdw>
          </a:effectLst>
        </p:spPr>
      </p:pic>
      <p:sp>
        <p:nvSpPr>
          <p:cNvPr name="AutoShape 20" id="20"/>
          <p:cNvSpPr/>
          <p:nvPr/>
        </p:nvSpPr>
        <p:spPr>
          <a:xfrm rot="0" flipH="false" flipV="false">
            <a:off x="9144000" y="4191000"/>
            <a:ext cx="2667000" cy="2095500"/>
          </a:xfrm>
          <a:prstGeom prst="roundRect">
            <a:avLst>
              <a:gd name="adj" fmla="val 0"/>
            </a:avLst>
          </a:prstGeom>
          <a:solidFill>
            <a:srgbClr val="CC0000">
              <a:alpha val="4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21" id="21"/>
          <p:cNvSpPr/>
          <p:nvPr/>
        </p:nvSpPr>
        <p:spPr>
          <a:xfrm rot="0" flipH="false" flipV="false">
            <a:off x="9245600" y="4318000"/>
            <a:ext cx="2476500" cy="1968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16666"/>
              </a:lnSpc>
              <a:defRPr/>
            </a:pPr>
            <a:r>
              <a:rPr lang="en-US" b="true" i="false" strike="noStrike" u="none" sz="16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Suntech环境试验舱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b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b="false" i="false" strike="noStrike" u="none" sz="130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智能温控系统实现快速温变与湿热循环，模拟全球各地气候环境，严苛检测产品在极端条件下的运行稳定性。</a:t>
            </a:r>
            <a:endParaRPr lang="en-US" sz="1100"/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/>
          <a:srcRect/>
          <a:stretch>
            <a:fillRect l="0" t="0" r="0" b="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762000" y="635000"/>
            <a:ext cx="10668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2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05. 测试的性能判定标准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762000" y="1587500"/>
            <a:ext cx="10668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16666"/>
              </a:lnSpc>
              <a:defRPr/>
            </a:pPr>
            <a:r>
              <a:rPr lang="en-US" b="false" i="false" strike="noStrike" u="none" sz="15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判定的核心准则为：试验后工具必须保持结构完整、功能正常且电气安全，任何影响使用安全或功能完整性的异常均判定为不合格。</a:t>
            </a:r>
            <a:endParaRPr lang="en-US" sz="1100"/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762000" y="2413000"/>
            <a:ext cx="5207000" cy="1270000"/>
          </a:xfrm>
          <a:prstGeom prst="roundRect">
            <a:avLst>
              <a:gd name="adj" fmla="val 0"/>
            </a:avLst>
          </a:prstGeom>
          <a:solidFill>
            <a:srgbClr val="FFFFFF">
              <a:alpha val="50000"/>
            </a:srgbClr>
          </a:solidFill>
          <a:ln w="12700" cmpd="sng" cap="flat">
            <a:solidFill>
              <a:srgbClr val="CC0000">
                <a:alpha val="2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889000" y="2514600"/>
            <a:ext cx="4953000" cy="3048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600">
                <a:solidFill>
                  <a:srgbClr val="CC0000"/>
                </a:solidFill>
                <a:latin typeface="Noto Sans SC"/>
                <a:ea typeface="Noto Sans SC"/>
                <a:cs typeface="Noto Sans SC"/>
                <a:sym typeface="Noto Sans SC"/>
              </a:rPr>
              <a:t>01 电机空载耐久性测试</a:t>
            </a:r>
            <a:endParaRPr lang="en-US" sz="1100"/>
          </a:p>
        </p:txBody>
      </p:sp>
      <p:cxnSp>
        <p:nvCxnSpPr>
          <p:cNvPr name="Connector 7" id="7"/>
          <p:cNvCxnSpPr/>
          <p:nvPr/>
        </p:nvCxnSpPr>
        <p:spPr>
          <a:xfrm rot="-8814" flipH="false" flipV="false">
            <a:off x="889008" y="2889250"/>
            <a:ext cx="4953000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000000">
                <a:alpha val="1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name="AutoShape 8" id="8"/>
          <p:cNvSpPr/>
          <p:nvPr/>
        </p:nvSpPr>
        <p:spPr>
          <a:xfrm rot="0" flipH="false" flipV="false">
            <a:off x="889000" y="2946400"/>
            <a:ext cx="2413000" cy="698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true" i="false" strike="noStrike" u="none" sz="1300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✓ 合格：</a:t>
            </a:r>
            <a:r>
              <a:rPr lang="en-US" b="false" i="false" strike="noStrike" u="none" sz="1300">
                <a:solidFill>
                  <a:srgbClr val="3C3C3C"/>
                </a:solidFill>
                <a:latin typeface="Noto Sans SC"/>
                <a:ea typeface="Noto Sans SC"/>
                <a:cs typeface="Noto Sans SC"/>
                <a:sym typeface="Noto Sans SC"/>
              </a:rPr>
              <a:t>启动运行顺畅无异响；绝缘强度达标，无漏电风险。</a:t>
            </a:r>
            <a:endParaRPr lang="en-US" sz="1100"/>
          </a:p>
        </p:txBody>
      </p:sp>
      <p:sp>
        <p:nvSpPr>
          <p:cNvPr name="AutoShape 9" id="9"/>
          <p:cNvSpPr/>
          <p:nvPr/>
        </p:nvSpPr>
        <p:spPr>
          <a:xfrm rot="0" flipH="false" flipV="false">
            <a:off x="3429000" y="2946400"/>
            <a:ext cx="2413000" cy="698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true" i="false" strike="noStrike" u="none" sz="1300">
                <a:solidFill>
                  <a:srgbClr val="CC0000"/>
                </a:solidFill>
                <a:latin typeface="Noto Sans SC"/>
                <a:ea typeface="Noto Sans SC"/>
                <a:cs typeface="Noto Sans SC"/>
                <a:sym typeface="Noto Sans SC"/>
              </a:rPr>
              <a:t>✕ 不合格：</a:t>
            </a:r>
            <a:r>
              <a:rPr lang="en-US" b="false" i="false" strike="noStrike" u="none" sz="1300">
                <a:solidFill>
                  <a:srgbClr val="3C3C3C"/>
                </a:solidFill>
                <a:latin typeface="Noto Sans SC"/>
                <a:ea typeface="Noto Sans SC"/>
                <a:cs typeface="Noto Sans SC"/>
                <a:sym typeface="Noto Sans SC"/>
              </a:rPr>
              <a:t>无法启动或运行异常；绝缘击穿或绕组烧毁。</a:t>
            </a:r>
            <a:endParaRPr lang="en-US" sz="1100"/>
          </a:p>
        </p:txBody>
      </p:sp>
      <p:sp>
        <p:nvSpPr>
          <p:cNvPr name="AutoShape 10" id="10"/>
          <p:cNvSpPr/>
          <p:nvPr/>
        </p:nvSpPr>
        <p:spPr>
          <a:xfrm rot="0" flipH="false" flipV="false">
            <a:off x="6223000" y="2413000"/>
            <a:ext cx="5207000" cy="1270000"/>
          </a:xfrm>
          <a:prstGeom prst="roundRect">
            <a:avLst>
              <a:gd name="adj" fmla="val 0"/>
            </a:avLst>
          </a:prstGeom>
          <a:solidFill>
            <a:srgbClr val="FFFFFF">
              <a:alpha val="50000"/>
            </a:srgbClr>
          </a:solidFill>
          <a:ln w="12700" cmpd="sng" cap="flat">
            <a:solidFill>
              <a:srgbClr val="CC0000">
                <a:alpha val="2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1" id="11"/>
          <p:cNvSpPr/>
          <p:nvPr/>
        </p:nvSpPr>
        <p:spPr>
          <a:xfrm rot="0" flipH="false" flipV="false">
            <a:off x="6350000" y="2514600"/>
            <a:ext cx="4953000" cy="3048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600">
                <a:solidFill>
                  <a:srgbClr val="CC0000"/>
                </a:solidFill>
                <a:latin typeface="Noto Sans SC"/>
                <a:ea typeface="Noto Sans SC"/>
                <a:cs typeface="Noto Sans SC"/>
                <a:sym typeface="Noto Sans SC"/>
              </a:rPr>
              <a:t>02 开关机械耐久性测试</a:t>
            </a:r>
            <a:endParaRPr lang="en-US" sz="1100"/>
          </a:p>
        </p:txBody>
      </p:sp>
      <p:cxnSp>
        <p:nvCxnSpPr>
          <p:cNvPr name="Connector 12" id="12"/>
          <p:cNvCxnSpPr/>
          <p:nvPr/>
        </p:nvCxnSpPr>
        <p:spPr>
          <a:xfrm rot="-8814" flipH="false" flipV="false">
            <a:off x="6350008" y="2889250"/>
            <a:ext cx="4953000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000000">
                <a:alpha val="1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name="AutoShape 13" id="13"/>
          <p:cNvSpPr/>
          <p:nvPr/>
        </p:nvSpPr>
        <p:spPr>
          <a:xfrm rot="0" flipH="false" flipV="false">
            <a:off x="6350000" y="2946400"/>
            <a:ext cx="2413000" cy="698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true" i="false" strike="noStrike" u="none" sz="1300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✓ 合格：</a:t>
            </a:r>
            <a:r>
              <a:rPr lang="en-US" b="false" i="false" strike="noStrike" u="none" sz="1300">
                <a:solidFill>
                  <a:srgbClr val="3C3C3C"/>
                </a:solidFill>
                <a:latin typeface="Noto Sans SC"/>
                <a:ea typeface="Noto Sans SC"/>
                <a:cs typeface="Noto Sans SC"/>
                <a:sym typeface="Noto Sans SC"/>
              </a:rPr>
              <a:t>通断操作灵活，触点接触良好；绝缘性能无下降。</a:t>
            </a:r>
            <a:endParaRPr lang="en-US" sz="1100"/>
          </a:p>
        </p:txBody>
      </p:sp>
      <p:sp>
        <p:nvSpPr>
          <p:cNvPr name="AutoShape 14" id="14"/>
          <p:cNvSpPr/>
          <p:nvPr/>
        </p:nvSpPr>
        <p:spPr>
          <a:xfrm rot="0" flipH="false" flipV="false">
            <a:off x="8890000" y="2946400"/>
            <a:ext cx="2413000" cy="698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true" i="false" strike="noStrike" u="none" sz="1300">
                <a:solidFill>
                  <a:srgbClr val="CC0000"/>
                </a:solidFill>
                <a:latin typeface="Noto Sans SC"/>
                <a:ea typeface="Noto Sans SC"/>
                <a:cs typeface="Noto Sans SC"/>
                <a:sym typeface="Noto Sans SC"/>
              </a:rPr>
              <a:t>✕ 不合格：</a:t>
            </a:r>
            <a:r>
              <a:rPr lang="en-US" b="false" i="false" strike="noStrike" u="none" sz="1300">
                <a:solidFill>
                  <a:srgbClr val="3C3C3C"/>
                </a:solidFill>
                <a:latin typeface="Noto Sans SC"/>
                <a:ea typeface="Noto Sans SC"/>
                <a:cs typeface="Noto Sans SC"/>
                <a:sym typeface="Noto Sans SC"/>
              </a:rPr>
              <a:t>触点烧蚀、粘连或氧化；开关卡死，无法控制。</a:t>
            </a:r>
            <a:endParaRPr lang="en-US" sz="1100"/>
          </a:p>
        </p:txBody>
      </p:sp>
      <p:sp>
        <p:nvSpPr>
          <p:cNvPr name="AutoShape 15" id="15"/>
          <p:cNvSpPr/>
          <p:nvPr/>
        </p:nvSpPr>
        <p:spPr>
          <a:xfrm rot="0" flipH="false" flipV="false">
            <a:off x="762000" y="3810000"/>
            <a:ext cx="5207000" cy="1270000"/>
          </a:xfrm>
          <a:prstGeom prst="roundRect">
            <a:avLst>
              <a:gd name="adj" fmla="val 0"/>
            </a:avLst>
          </a:prstGeom>
          <a:solidFill>
            <a:srgbClr val="FFFFFF">
              <a:alpha val="50000"/>
            </a:srgbClr>
          </a:solidFill>
          <a:ln w="12700" cmpd="sng" cap="flat">
            <a:solidFill>
              <a:srgbClr val="CC0000">
                <a:alpha val="2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6" id="16"/>
          <p:cNvSpPr/>
          <p:nvPr/>
        </p:nvSpPr>
        <p:spPr>
          <a:xfrm rot="0" flipH="false" flipV="false">
            <a:off x="889000" y="3911600"/>
            <a:ext cx="4953000" cy="3048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600">
                <a:solidFill>
                  <a:srgbClr val="CC0000"/>
                </a:solidFill>
                <a:latin typeface="Noto Sans SC"/>
                <a:ea typeface="Noto Sans SC"/>
                <a:cs typeface="Noto Sans SC"/>
                <a:sym typeface="Noto Sans SC"/>
              </a:rPr>
              <a:t>03 机械强度与抗冲击测试</a:t>
            </a:r>
            <a:endParaRPr lang="en-US" sz="1100"/>
          </a:p>
        </p:txBody>
      </p:sp>
      <p:cxnSp>
        <p:nvCxnSpPr>
          <p:cNvPr name="Connector 17" id="17"/>
          <p:cNvCxnSpPr/>
          <p:nvPr/>
        </p:nvCxnSpPr>
        <p:spPr>
          <a:xfrm rot="-8814" flipH="false" flipV="false">
            <a:off x="889008" y="4286250"/>
            <a:ext cx="4953000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000000">
                <a:alpha val="1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name="AutoShape 18" id="18"/>
          <p:cNvSpPr/>
          <p:nvPr/>
        </p:nvSpPr>
        <p:spPr>
          <a:xfrm rot="0" flipH="false" flipV="false">
            <a:off x="889000" y="4343400"/>
            <a:ext cx="2413000" cy="698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true" i="false" strike="noStrike" u="none" sz="1300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✓ 合格：</a:t>
            </a:r>
            <a:r>
              <a:rPr lang="en-US" b="false" i="false" strike="noStrike" u="none" sz="1300">
                <a:solidFill>
                  <a:srgbClr val="3C3C3C"/>
                </a:solidFill>
                <a:latin typeface="Noto Sans SC"/>
                <a:ea typeface="Noto Sans SC"/>
                <a:cs typeface="Noto Sans SC"/>
                <a:sym typeface="Noto Sans SC"/>
              </a:rPr>
              <a:t>外壳无裂纹变形；内部组件无松动，功能正常。</a:t>
            </a:r>
            <a:endParaRPr lang="en-US" sz="1100"/>
          </a:p>
        </p:txBody>
      </p:sp>
      <p:sp>
        <p:nvSpPr>
          <p:cNvPr name="AutoShape 19" id="19"/>
          <p:cNvSpPr/>
          <p:nvPr/>
        </p:nvSpPr>
        <p:spPr>
          <a:xfrm rot="0" flipH="false" flipV="false">
            <a:off x="3429000" y="4343400"/>
            <a:ext cx="2413000" cy="698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true" i="false" strike="noStrike" u="none" sz="1300">
                <a:solidFill>
                  <a:srgbClr val="CC0000"/>
                </a:solidFill>
                <a:latin typeface="Noto Sans SC"/>
                <a:ea typeface="Noto Sans SC"/>
                <a:cs typeface="Noto Sans SC"/>
                <a:sym typeface="Noto Sans SC"/>
              </a:rPr>
              <a:t>✕ 不合格：</a:t>
            </a:r>
            <a:r>
              <a:rPr lang="en-US" b="false" i="false" strike="noStrike" u="none" sz="1300">
                <a:solidFill>
                  <a:srgbClr val="3C3C3C"/>
                </a:solidFill>
                <a:latin typeface="Noto Sans SC"/>
                <a:ea typeface="Noto Sans SC"/>
                <a:cs typeface="Noto Sans SC"/>
                <a:sym typeface="Noto Sans SC"/>
              </a:rPr>
              <a:t>外壳破裂或严重变形；零件脱落导致功能丧失。</a:t>
            </a:r>
            <a:endParaRPr lang="en-US" sz="1100"/>
          </a:p>
        </p:txBody>
      </p:sp>
      <p:sp>
        <p:nvSpPr>
          <p:cNvPr name="AutoShape 20" id="20"/>
          <p:cNvSpPr/>
          <p:nvPr/>
        </p:nvSpPr>
        <p:spPr>
          <a:xfrm rot="0" flipH="false" flipV="false">
            <a:off x="6223000" y="3810000"/>
            <a:ext cx="5207000" cy="1270000"/>
          </a:xfrm>
          <a:prstGeom prst="roundRect">
            <a:avLst>
              <a:gd name="adj" fmla="val 0"/>
            </a:avLst>
          </a:prstGeom>
          <a:solidFill>
            <a:srgbClr val="FFFFFF">
              <a:alpha val="50000"/>
            </a:srgbClr>
          </a:solidFill>
          <a:ln w="12700" cmpd="sng" cap="flat">
            <a:solidFill>
              <a:srgbClr val="CC0000">
                <a:alpha val="2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21" id="21"/>
          <p:cNvSpPr/>
          <p:nvPr/>
        </p:nvSpPr>
        <p:spPr>
          <a:xfrm rot="0" flipH="false" flipV="false">
            <a:off x="6350000" y="3911600"/>
            <a:ext cx="4953000" cy="3048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600">
                <a:solidFill>
                  <a:srgbClr val="CC0000"/>
                </a:solidFill>
                <a:latin typeface="Noto Sans SC"/>
                <a:ea typeface="Noto Sans SC"/>
                <a:cs typeface="Noto Sans SC"/>
                <a:sym typeface="Noto Sans SC"/>
              </a:rPr>
              <a:t>04 电钻堵转与过载测试</a:t>
            </a:r>
            <a:endParaRPr lang="en-US" sz="1100"/>
          </a:p>
        </p:txBody>
      </p:sp>
      <p:cxnSp>
        <p:nvCxnSpPr>
          <p:cNvPr name="Connector 22" id="22"/>
          <p:cNvCxnSpPr/>
          <p:nvPr/>
        </p:nvCxnSpPr>
        <p:spPr>
          <a:xfrm rot="-8814" flipH="false" flipV="false">
            <a:off x="6350008" y="4286250"/>
            <a:ext cx="4953000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000000">
                <a:alpha val="1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name="AutoShape 23" id="23"/>
          <p:cNvSpPr/>
          <p:nvPr/>
        </p:nvSpPr>
        <p:spPr>
          <a:xfrm rot="0" flipH="false" flipV="false">
            <a:off x="6350000" y="4343400"/>
            <a:ext cx="2413000" cy="698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true" i="false" strike="noStrike" u="none" sz="1300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✓ 合格：</a:t>
            </a:r>
            <a:r>
              <a:rPr lang="en-US" b="false" i="false" strike="noStrike" u="none" sz="1300">
                <a:solidFill>
                  <a:srgbClr val="3C3C3C"/>
                </a:solidFill>
                <a:latin typeface="Noto Sans SC"/>
                <a:ea typeface="Noto Sans SC"/>
                <a:cs typeface="Noto Sans SC"/>
                <a:sym typeface="Noto Sans SC"/>
              </a:rPr>
              <a:t>堵转后可恢复运行，无永久损伤，保护生效。</a:t>
            </a:r>
            <a:endParaRPr lang="en-US" sz="1100"/>
          </a:p>
        </p:txBody>
      </p:sp>
      <p:sp>
        <p:nvSpPr>
          <p:cNvPr name="AutoShape 24" id="24"/>
          <p:cNvSpPr/>
          <p:nvPr/>
        </p:nvSpPr>
        <p:spPr>
          <a:xfrm rot="0" flipH="false" flipV="false">
            <a:off x="8890000" y="4343400"/>
            <a:ext cx="2413000" cy="698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true" i="false" strike="noStrike" u="none" sz="1300">
                <a:solidFill>
                  <a:srgbClr val="CC0000"/>
                </a:solidFill>
                <a:latin typeface="Noto Sans SC"/>
                <a:ea typeface="Noto Sans SC"/>
                <a:cs typeface="Noto Sans SC"/>
                <a:sym typeface="Noto Sans SC"/>
              </a:rPr>
              <a:t>✕ 不合格：</a:t>
            </a:r>
            <a:r>
              <a:rPr lang="en-US" b="false" i="false" strike="noStrike" u="none" sz="1300">
                <a:solidFill>
                  <a:srgbClr val="3C3C3C"/>
                </a:solidFill>
                <a:latin typeface="Noto Sans SC"/>
                <a:ea typeface="Noto Sans SC"/>
                <a:cs typeface="Noto Sans SC"/>
                <a:sym typeface="Noto Sans SC"/>
              </a:rPr>
              <a:t>电机烧毁、齿轮箱损坏；无法恢复运转或功能异常。</a:t>
            </a:r>
            <a:endParaRPr lang="en-US" sz="1100"/>
          </a:p>
        </p:txBody>
      </p:sp>
      <p:sp>
        <p:nvSpPr>
          <p:cNvPr name="AutoShape 25" id="25"/>
          <p:cNvSpPr/>
          <p:nvPr/>
        </p:nvSpPr>
        <p:spPr>
          <a:xfrm rot="0" flipH="false" flipV="false">
            <a:off x="762000" y="5207000"/>
            <a:ext cx="10668000" cy="1206500"/>
          </a:xfrm>
          <a:prstGeom prst="roundRect">
            <a:avLst>
              <a:gd name="adj" fmla="val 0"/>
            </a:avLst>
          </a:prstGeom>
          <a:solidFill>
            <a:srgbClr val="FFFFFF">
              <a:alpha val="50000"/>
            </a:srgbClr>
          </a:solidFill>
          <a:ln w="12700" cmpd="sng" cap="flat">
            <a:solidFill>
              <a:srgbClr val="CC0000">
                <a:alpha val="2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26" id="26"/>
          <p:cNvSpPr/>
          <p:nvPr/>
        </p:nvSpPr>
        <p:spPr>
          <a:xfrm rot="0" flipH="false" flipV="false">
            <a:off x="889000" y="5308600"/>
            <a:ext cx="10414000" cy="3048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600">
                <a:solidFill>
                  <a:srgbClr val="CC0000"/>
                </a:solidFill>
                <a:latin typeface="Noto Sans SC"/>
                <a:ea typeface="Noto Sans SC"/>
                <a:cs typeface="Noto Sans SC"/>
                <a:sym typeface="Noto Sans SC"/>
              </a:rPr>
              <a:t>05 温升与热性能测试</a:t>
            </a:r>
            <a:endParaRPr lang="en-US" sz="1100"/>
          </a:p>
        </p:txBody>
      </p:sp>
      <p:cxnSp>
        <p:nvCxnSpPr>
          <p:cNvPr name="Connector 27" id="27"/>
          <p:cNvCxnSpPr/>
          <p:nvPr/>
        </p:nvCxnSpPr>
        <p:spPr>
          <a:xfrm rot="-4192" flipH="false" flipV="false">
            <a:off x="889004" y="5683250"/>
            <a:ext cx="10414000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000000">
                <a:alpha val="1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name="AutoShape 28" id="28"/>
          <p:cNvSpPr/>
          <p:nvPr/>
        </p:nvSpPr>
        <p:spPr>
          <a:xfrm rot="0" flipH="false" flipV="false">
            <a:off x="889000" y="5753100"/>
            <a:ext cx="5080000" cy="571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true" i="false" strike="noStrike" u="none" sz="1300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✓ 合格：</a:t>
            </a:r>
            <a:r>
              <a:rPr lang="en-US" b="false" i="false" strike="noStrike" u="none" sz="1300">
                <a:solidFill>
                  <a:srgbClr val="3C3C3C"/>
                </a:solidFill>
                <a:latin typeface="Noto Sans SC"/>
                <a:ea typeface="Noto Sans SC"/>
                <a:cs typeface="Noto Sans SC"/>
                <a:sym typeface="Noto Sans SC"/>
              </a:rPr>
              <a:t>温升≤国标限值，塑料件无软化，握持无灼热感，电机运行稳定。</a:t>
            </a:r>
            <a:endParaRPr lang="en-US" sz="1100"/>
          </a:p>
        </p:txBody>
      </p:sp>
      <p:sp>
        <p:nvSpPr>
          <p:cNvPr name="AutoShape 29" id="29"/>
          <p:cNvSpPr/>
          <p:nvPr/>
        </p:nvSpPr>
        <p:spPr>
          <a:xfrm rot="0" flipH="false" flipV="false">
            <a:off x="6223000" y="5753100"/>
            <a:ext cx="5080000" cy="571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true" i="false" strike="noStrike" u="none" sz="1300">
                <a:solidFill>
                  <a:srgbClr val="CC0000"/>
                </a:solidFill>
                <a:latin typeface="Noto Sans SC"/>
                <a:ea typeface="Noto Sans SC"/>
                <a:cs typeface="Noto Sans SC"/>
                <a:sym typeface="Noto Sans SC"/>
              </a:rPr>
              <a:t>✕ 不合格：</a:t>
            </a:r>
            <a:r>
              <a:rPr lang="en-US" b="false" i="false" strike="noStrike" u="none" sz="1300">
                <a:solidFill>
                  <a:srgbClr val="3C3C3C"/>
                </a:solidFill>
                <a:latin typeface="Noto Sans SC"/>
                <a:ea typeface="Noto Sans SC"/>
                <a:cs typeface="Noto Sans SC"/>
                <a:sym typeface="Noto Sans SC"/>
              </a:rPr>
              <a:t>温升超标致外壳变形；过热保护停机且无法恢复；存在烫伤风险。</a:t>
            </a:r>
            <a:endParaRPr lang="en-US" sz="1100"/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/>
          <a:srcRect/>
          <a:stretch>
            <a:fillRect l="0" t="0" r="0" b="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762000" y="635000"/>
            <a:ext cx="10668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2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06. 常见的失效模式分析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762000" y="1778000"/>
            <a:ext cx="5207000" cy="3937000"/>
          </a:xfrm>
          <a:prstGeom prst="roundRect">
            <a:avLst>
              <a:gd name="adj" fmla="val 0"/>
            </a:avLst>
          </a:prstGeom>
          <a:solidFill>
            <a:srgbClr val="FFFFFF">
              <a:alpha val="50000"/>
            </a:srgbClr>
          </a:solidFill>
          <a:ln w="12700" cmpd="sng" cap="flat">
            <a:solidFill>
              <a:srgbClr val="CC0000">
                <a:alpha val="15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762000" y="1778000"/>
            <a:ext cx="5207000" cy="50800"/>
          </a:xfrm>
          <a:prstGeom prst="roundRect">
            <a:avLst>
              <a:gd name="adj" fmla="val 0"/>
            </a:avLst>
          </a:prstGeom>
          <a:solidFill>
            <a:srgbClr val="CC0000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952500" y="2006600"/>
            <a:ext cx="4826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200">
                <a:solidFill>
                  <a:srgbClr val="CC0000"/>
                </a:solidFill>
                <a:latin typeface="Noto Sans SC"/>
                <a:ea typeface="Noto Sans SC"/>
                <a:cs typeface="Noto Sans SC"/>
                <a:sym typeface="Noto Sans SC"/>
              </a:rPr>
              <a:t>01 电气系统失效</a:t>
            </a:r>
            <a:endParaRPr lang="en-US" sz="1100"/>
          </a:p>
        </p:txBody>
      </p:sp>
      <p:pic>
        <p:nvPicPr>
          <p:cNvPr name="Picture 7" id="7"/>
          <p:cNvPicPr>
            <a:picLocks noChangeAspect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0" flipH="false" flipV="false">
            <a:off x="952500" y="2730500"/>
            <a:ext cx="304800" cy="304800"/>
          </a:xfrm>
          <a:prstGeom prst="rect">
            <a:avLst/>
          </a:prstGeom>
        </p:spPr>
      </p:pic>
      <p:sp>
        <p:nvSpPr>
          <p:cNvPr name="AutoShape 8" id="8"/>
          <p:cNvSpPr/>
          <p:nvPr/>
        </p:nvSpPr>
        <p:spPr>
          <a:xfrm rot="0" flipH="false" flipV="false">
            <a:off x="1397000" y="2692400"/>
            <a:ext cx="4508500" cy="825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0000"/>
              </a:lnSpc>
              <a:defRPr/>
            </a:pPr>
            <a:r>
              <a:rPr lang="en-US" b="true" i="false" strike="noStrike" u="none" sz="16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绕组绝缘故障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marL="0" indent="0">
              <a:lnSpc>
                <a:spcPct val="108333"/>
              </a:lnSpc>
            </a:pPr>
            <a:r>
              <a:rPr lang="en-US" b="false" i="false" strike="noStrike" u="none" sz="13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因过热、振动或受潮导致绝缘层老化破损，引发绕组短路或断路，造成电机停转甚至烧毁。</a:t>
            </a:r>
          </a:p>
        </p:txBody>
      </p:sp>
      <p:cxnSp>
        <p:nvCxnSpPr>
          <p:cNvPr name="Connector 9" id="9"/>
          <p:cNvCxnSpPr/>
          <p:nvPr/>
        </p:nvCxnSpPr>
        <p:spPr>
          <a:xfrm rot="-9046" flipH="false" flipV="false">
            <a:off x="952508" y="3613150"/>
            <a:ext cx="482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000000">
                <a:alpha val="8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pic>
        <p:nvPicPr>
          <p:cNvPr name="Picture 10" id="10"/>
          <p:cNvPicPr>
            <a:picLocks noChangeAspect="true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0" flipH="false" flipV="false">
            <a:off x="952500" y="3784600"/>
            <a:ext cx="304800" cy="304800"/>
          </a:xfrm>
          <a:prstGeom prst="rect">
            <a:avLst/>
          </a:prstGeom>
        </p:spPr>
      </p:pic>
      <p:sp>
        <p:nvSpPr>
          <p:cNvPr name="AutoShape 11" id="11"/>
          <p:cNvSpPr/>
          <p:nvPr/>
        </p:nvSpPr>
        <p:spPr>
          <a:xfrm rot="0" flipH="false" flipV="false">
            <a:off x="1397000" y="3746500"/>
            <a:ext cx="4508500" cy="825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0000"/>
              </a:lnSpc>
              <a:defRPr/>
            </a:pPr>
            <a:r>
              <a:rPr lang="en-US" b="true" i="false" strike="noStrike" u="none" sz="16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控制开关失灵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marL="0" indent="0">
              <a:lnSpc>
                <a:spcPct val="108333"/>
              </a:lnSpc>
            </a:pPr>
            <a:r>
              <a:rPr lang="en-US" b="false" i="false" strike="noStrike" u="none" sz="13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触点因频繁通断产生电弧而氧化烧蚀，内部弹簧金属疲劳失去弹性，导致通断不灵敏或失效。</a:t>
            </a:r>
          </a:p>
        </p:txBody>
      </p:sp>
      <p:cxnSp>
        <p:nvCxnSpPr>
          <p:cNvPr name="Connector 12" id="12"/>
          <p:cNvCxnSpPr/>
          <p:nvPr/>
        </p:nvCxnSpPr>
        <p:spPr>
          <a:xfrm rot="-9046" flipH="false" flipV="false">
            <a:off x="952508" y="4692650"/>
            <a:ext cx="482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000000">
                <a:alpha val="8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pic>
        <p:nvPicPr>
          <p:cNvPr name="Picture 13" id="13"/>
          <p:cNvPicPr>
            <a:picLocks noChangeAspect="true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0" flipH="false" flipV="false">
            <a:off x="952500" y="4864100"/>
            <a:ext cx="304800" cy="304800"/>
          </a:xfrm>
          <a:prstGeom prst="rect">
            <a:avLst/>
          </a:prstGeom>
        </p:spPr>
      </p:pic>
      <p:sp>
        <p:nvSpPr>
          <p:cNvPr name="AutoShape 14" id="14"/>
          <p:cNvSpPr/>
          <p:nvPr/>
        </p:nvSpPr>
        <p:spPr>
          <a:xfrm rot="0" flipH="false" flipV="false">
            <a:off x="1397000" y="4826000"/>
            <a:ext cx="4508500" cy="825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0000"/>
              </a:lnSpc>
              <a:defRPr/>
            </a:pPr>
            <a:r>
              <a:rPr lang="en-US" b="true" i="false" strike="noStrike" u="none" sz="16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电刷与换向器损耗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marL="0" indent="0">
              <a:lnSpc>
                <a:spcPct val="108333"/>
              </a:lnSpc>
            </a:pPr>
            <a:r>
              <a:rPr lang="en-US" b="false" i="false" strike="noStrike" u="none" sz="13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长期运行造成机械磨损，若火花过大则加剧换向器表面烧蚀，导致电机运转异响、动力不稳。</a:t>
            </a:r>
          </a:p>
        </p:txBody>
      </p:sp>
      <p:sp>
        <p:nvSpPr>
          <p:cNvPr name="AutoShape 15" id="15"/>
          <p:cNvSpPr/>
          <p:nvPr/>
        </p:nvSpPr>
        <p:spPr>
          <a:xfrm rot="0" flipH="false" flipV="false">
            <a:off x="6223000" y="1778000"/>
            <a:ext cx="5207000" cy="3937000"/>
          </a:xfrm>
          <a:prstGeom prst="roundRect">
            <a:avLst>
              <a:gd name="adj" fmla="val 0"/>
            </a:avLst>
          </a:prstGeom>
          <a:solidFill>
            <a:srgbClr val="FFFFFF">
              <a:alpha val="50000"/>
            </a:srgbClr>
          </a:solidFill>
          <a:ln w="12700" cmpd="sng" cap="flat">
            <a:solidFill>
              <a:srgbClr val="CC0000">
                <a:alpha val="15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6" id="16"/>
          <p:cNvSpPr/>
          <p:nvPr/>
        </p:nvSpPr>
        <p:spPr>
          <a:xfrm rot="0" flipH="false" flipV="false">
            <a:off x="6223000" y="1778000"/>
            <a:ext cx="5207000" cy="50800"/>
          </a:xfrm>
          <a:prstGeom prst="roundRect">
            <a:avLst>
              <a:gd name="adj" fmla="val 0"/>
            </a:avLst>
          </a:prstGeom>
          <a:solidFill>
            <a:srgbClr val="CC0000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7" id="17"/>
          <p:cNvSpPr/>
          <p:nvPr/>
        </p:nvSpPr>
        <p:spPr>
          <a:xfrm rot="0" flipH="false" flipV="false">
            <a:off x="6413500" y="2006600"/>
            <a:ext cx="4826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200">
                <a:solidFill>
                  <a:srgbClr val="CC0000"/>
                </a:solidFill>
                <a:latin typeface="Noto Sans SC"/>
                <a:ea typeface="Noto Sans SC"/>
                <a:cs typeface="Noto Sans SC"/>
                <a:sym typeface="Noto Sans SC"/>
              </a:rPr>
              <a:t>02 机械结构失效</a:t>
            </a:r>
            <a:endParaRPr lang="en-US" sz="1100"/>
          </a:p>
        </p:txBody>
      </p:sp>
      <p:sp>
        <p:nvSpPr>
          <p:cNvPr name="AutoShape 18" id="18"/>
          <p:cNvSpPr/>
          <p:nvPr/>
        </p:nvSpPr>
        <p:spPr>
          <a:xfrm rot="0" flipH="false" flipV="false">
            <a:off x="6413500" y="2730500"/>
            <a:ext cx="2438400" cy="1295400"/>
          </a:xfrm>
          <a:prstGeom prst="roundRect">
            <a:avLst>
              <a:gd name="adj" fmla="val 0"/>
            </a:avLst>
          </a:prstGeom>
          <a:solidFill>
            <a:srgbClr val="CC0000">
              <a:alpha val="6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19" id="19"/>
          <p:cNvPicPr>
            <a:picLocks noChangeAspect="true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0" flipH="false" flipV="false">
            <a:off x="6540500" y="2857500"/>
            <a:ext cx="254000" cy="254000"/>
          </a:xfrm>
          <a:prstGeom prst="rect">
            <a:avLst/>
          </a:prstGeom>
        </p:spPr>
      </p:pic>
      <p:sp>
        <p:nvSpPr>
          <p:cNvPr name="AutoShape 20" id="20"/>
          <p:cNvSpPr/>
          <p:nvPr/>
        </p:nvSpPr>
        <p:spPr>
          <a:xfrm rot="0" flipH="false" flipV="false">
            <a:off x="6832600" y="2832100"/>
            <a:ext cx="2032000" cy="101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0000"/>
              </a:lnSpc>
              <a:defRPr/>
            </a:pPr>
            <a:r>
              <a:rPr lang="en-US" b="true" i="false" strike="noStrike" u="none" sz="15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齿轮箱损坏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marL="0" indent="0">
              <a:lnSpc>
                <a:spcPct val="108333"/>
              </a:lnSpc>
            </a:pPr>
            <a:r>
              <a:rPr lang="en-US" b="false" i="false" strike="noStrike" u="none" sz="12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过载或润滑不良引发齿轮啮合面严重磨损、崩齿，导致传动卡顿甚至完全失效。</a:t>
            </a:r>
          </a:p>
        </p:txBody>
      </p:sp>
      <p:sp>
        <p:nvSpPr>
          <p:cNvPr name="AutoShape 21" id="21"/>
          <p:cNvSpPr/>
          <p:nvPr/>
        </p:nvSpPr>
        <p:spPr>
          <a:xfrm rot="0" flipH="false" flipV="false">
            <a:off x="8928100" y="2730500"/>
            <a:ext cx="2438400" cy="1295400"/>
          </a:xfrm>
          <a:prstGeom prst="roundRect">
            <a:avLst>
              <a:gd name="adj" fmla="val 0"/>
            </a:avLst>
          </a:prstGeom>
          <a:solidFill>
            <a:srgbClr val="CC0000">
              <a:alpha val="6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22" id="22"/>
          <p:cNvPicPr>
            <a:picLocks noChangeAspect="true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rot="0" flipH="false" flipV="false">
            <a:off x="9055100" y="2857500"/>
            <a:ext cx="254000" cy="254000"/>
          </a:xfrm>
          <a:prstGeom prst="rect">
            <a:avLst/>
          </a:prstGeom>
        </p:spPr>
      </p:pic>
      <p:sp>
        <p:nvSpPr>
          <p:cNvPr name="AutoShape 23" id="23"/>
          <p:cNvSpPr/>
          <p:nvPr/>
        </p:nvSpPr>
        <p:spPr>
          <a:xfrm rot="0" flipH="false" flipV="false">
            <a:off x="9347200" y="2832100"/>
            <a:ext cx="2032000" cy="101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0000"/>
              </a:lnSpc>
              <a:defRPr/>
            </a:pPr>
            <a:r>
              <a:rPr lang="en-US" b="true" i="false" strike="noStrike" u="none" sz="15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轴承抱死/磨损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marL="0" indent="0">
              <a:lnSpc>
                <a:spcPct val="108333"/>
              </a:lnSpc>
            </a:pPr>
            <a:r>
              <a:rPr lang="en-US" b="false" i="false" strike="noStrike" u="none" sz="12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润滑脂干涸或杂质侵入，导致滚动体与内外圈异常磨损，最终转轴卡死、温升过高。</a:t>
            </a:r>
          </a:p>
        </p:txBody>
      </p:sp>
      <p:sp>
        <p:nvSpPr>
          <p:cNvPr name="AutoShape 24" id="24"/>
          <p:cNvSpPr/>
          <p:nvPr/>
        </p:nvSpPr>
        <p:spPr>
          <a:xfrm rot="0" flipH="false" flipV="false">
            <a:off x="6413500" y="4191000"/>
            <a:ext cx="2438400" cy="1295400"/>
          </a:xfrm>
          <a:prstGeom prst="roundRect">
            <a:avLst>
              <a:gd name="adj" fmla="val 0"/>
            </a:avLst>
          </a:prstGeom>
          <a:solidFill>
            <a:srgbClr val="CC0000">
              <a:alpha val="6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25" id="25"/>
          <p:cNvPicPr>
            <a:picLocks noChangeAspect="true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 rot="0" flipH="false" flipV="false">
            <a:off x="6540500" y="4318000"/>
            <a:ext cx="254000" cy="254000"/>
          </a:xfrm>
          <a:prstGeom prst="rect">
            <a:avLst/>
          </a:prstGeom>
        </p:spPr>
      </p:pic>
      <p:sp>
        <p:nvSpPr>
          <p:cNvPr name="AutoShape 26" id="26"/>
          <p:cNvSpPr/>
          <p:nvPr/>
        </p:nvSpPr>
        <p:spPr>
          <a:xfrm rot="0" flipH="false" flipV="false">
            <a:off x="6832600" y="4292600"/>
            <a:ext cx="2032000" cy="101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0000"/>
              </a:lnSpc>
              <a:defRPr/>
            </a:pPr>
            <a:r>
              <a:rPr lang="en-US" b="true" i="false" strike="noStrike" u="none" sz="15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冲击部件断裂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marL="0" indent="0">
              <a:lnSpc>
                <a:spcPct val="108333"/>
              </a:lnSpc>
            </a:pPr>
            <a:r>
              <a:rPr lang="en-US" b="false" i="false" strike="noStrike" u="none" sz="12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电锤活塞、连杆经高频往复冲击后金属疲劳，引发开裂或断裂，直接丧失冲击动能。</a:t>
            </a:r>
          </a:p>
        </p:txBody>
      </p:sp>
      <p:sp>
        <p:nvSpPr>
          <p:cNvPr name="AutoShape 27" id="27"/>
          <p:cNvSpPr/>
          <p:nvPr/>
        </p:nvSpPr>
        <p:spPr>
          <a:xfrm rot="0" flipH="false" flipV="false">
            <a:off x="8928100" y="4191000"/>
            <a:ext cx="2438400" cy="1295400"/>
          </a:xfrm>
          <a:prstGeom prst="roundRect">
            <a:avLst>
              <a:gd name="adj" fmla="val 0"/>
            </a:avLst>
          </a:prstGeom>
          <a:solidFill>
            <a:srgbClr val="CC0000">
              <a:alpha val="6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28" id="28"/>
          <p:cNvPicPr>
            <a:picLocks noChangeAspect="true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 rot="0" flipH="false" flipV="false">
            <a:off x="9055100" y="4318000"/>
            <a:ext cx="254000" cy="254000"/>
          </a:xfrm>
          <a:prstGeom prst="rect">
            <a:avLst/>
          </a:prstGeom>
        </p:spPr>
      </p:pic>
      <p:sp>
        <p:nvSpPr>
          <p:cNvPr name="AutoShape 29" id="29"/>
          <p:cNvSpPr/>
          <p:nvPr/>
        </p:nvSpPr>
        <p:spPr>
          <a:xfrm rot="0" flipH="false" flipV="false">
            <a:off x="9347200" y="4292600"/>
            <a:ext cx="2032000" cy="101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0000"/>
              </a:lnSpc>
              <a:defRPr/>
            </a:pPr>
            <a:r>
              <a:rPr lang="en-US" b="true" i="false" strike="noStrike" u="none" sz="15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外壳机械破损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marL="0" indent="0">
              <a:lnSpc>
                <a:spcPct val="108333"/>
              </a:lnSpc>
            </a:pPr>
            <a:r>
              <a:rPr lang="en-US" b="false" i="false" strike="noStrike" u="none" sz="12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跌落或硬物撞击导致壳体开裂变形，不仅丧失防护功能，还可能破坏内部结构稳定性。</a:t>
            </a:r>
          </a:p>
        </p:txBody>
      </p:sp>
      <p:sp>
        <p:nvSpPr>
          <p:cNvPr name="AutoShape 30" id="30"/>
          <p:cNvSpPr/>
          <p:nvPr/>
        </p:nvSpPr>
        <p:spPr>
          <a:xfrm rot="0" flipH="false" flipV="false">
            <a:off x="762000" y="5905500"/>
            <a:ext cx="10668000" cy="558800"/>
          </a:xfrm>
          <a:prstGeom prst="roundRect">
            <a:avLst>
              <a:gd name="adj" fmla="val 0"/>
            </a:avLst>
          </a:prstGeom>
          <a:solidFill>
            <a:srgbClr val="333333">
              <a:alpha val="5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1" id="31"/>
          <p:cNvSpPr/>
          <p:nvPr/>
        </p:nvSpPr>
        <p:spPr>
          <a:xfrm rot="0" flipH="false" flipV="false">
            <a:off x="952500" y="6007100"/>
            <a:ext cx="10414000" cy="4318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400">
                <a:solidFill>
                  <a:srgbClr val="CC0000"/>
                </a:solidFill>
                <a:latin typeface="Noto Sans SC"/>
                <a:ea typeface="Noto Sans SC"/>
                <a:cs typeface="Noto Sans SC"/>
                <a:sym typeface="Noto Sans SC"/>
              </a:rPr>
              <a:t>分析价值：</a:t>
            </a:r>
            <a:r>
              <a:rPr lang="en-US" b="fals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失效模式分析（FMEA）是预判产品薄弱环节、制定针对性优化方案的核心依据，直接指导产品可靠性提升与质量改进。</a:t>
            </a:r>
            <a:endParaRPr lang="en-US" sz="1100"/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/>
          <a:srcRect/>
          <a:stretch>
            <a:fillRect l="0" t="0" r="0" b="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762000" y="635000"/>
            <a:ext cx="10668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2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06. 常见的失效模式分析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762000" y="2159000"/>
            <a:ext cx="5207000" cy="3937000"/>
          </a:xfrm>
          <a:prstGeom prst="roundRect">
            <a:avLst>
              <a:gd name="adj" fmla="val 0"/>
            </a:avLst>
          </a:prstGeom>
          <a:solidFill>
            <a:srgbClr val="FFFFFF">
              <a:alpha val="50000"/>
            </a:srgbClr>
          </a:solidFill>
          <a:ln w="12700" cmpd="sng" cap="flat">
            <a:solidFill>
              <a:srgbClr val="CC0000">
                <a:alpha val="15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1016000" y="2413000"/>
            <a:ext cx="4699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200">
                <a:solidFill>
                  <a:srgbClr val="CC0000"/>
                </a:solidFill>
                <a:latin typeface="Noto Sans SC"/>
                <a:ea typeface="Noto Sans SC"/>
                <a:cs typeface="Noto Sans SC"/>
                <a:sym typeface="Noto Sans SC"/>
              </a:rPr>
              <a:t>01 热失效</a:t>
            </a:r>
            <a:endParaRPr lang="en-US" sz="1100"/>
          </a:p>
        </p:txBody>
      </p:sp>
      <p:cxnSp>
        <p:nvCxnSpPr>
          <p:cNvPr name="Connector 6" id="6"/>
          <p:cNvCxnSpPr/>
          <p:nvPr/>
        </p:nvCxnSpPr>
        <p:spPr>
          <a:xfrm rot="-9291" flipH="false" flipV="false">
            <a:off x="1016009" y="3041650"/>
            <a:ext cx="4699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CC0000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name="Picture 7" id="7"/>
          <p:cNvPicPr>
            <a:picLocks noChangeAspect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0" flipH="false" flipV="false">
            <a:off x="1016000" y="3365500"/>
            <a:ext cx="355600" cy="355600"/>
          </a:xfrm>
          <a:prstGeom prst="rect">
            <a:avLst/>
          </a:prstGeom>
        </p:spPr>
      </p:pic>
      <p:sp>
        <p:nvSpPr>
          <p:cNvPr name="AutoShape 8" id="8"/>
          <p:cNvSpPr/>
          <p:nvPr/>
        </p:nvSpPr>
        <p:spPr>
          <a:xfrm rot="0" flipH="false" flipV="false">
            <a:off x="1524000" y="3327400"/>
            <a:ext cx="4254500" cy="1079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true" i="false" strike="noStrike" u="none" sz="16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温升异常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b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b="false" i="false" strike="noStrike" u="none" sz="1400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由电机过载、散热系统故障（风扇损坏、风道堵塞）引发，设备运行温度超出额定阈值，直接降低绝缘性能与使用寿命。</a:t>
            </a:r>
            <a:endParaRPr lang="en-US" sz="1100"/>
          </a:p>
        </p:txBody>
      </p:sp>
      <p:pic>
        <p:nvPicPr>
          <p:cNvPr name="Picture 9" id="9"/>
          <p:cNvPicPr>
            <a:picLocks noChangeAspect="true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0" flipH="false" flipV="false">
            <a:off x="1016000" y="4699000"/>
            <a:ext cx="355600" cy="355600"/>
          </a:xfrm>
          <a:prstGeom prst="rect">
            <a:avLst/>
          </a:prstGeom>
        </p:spPr>
      </p:pic>
      <p:sp>
        <p:nvSpPr>
          <p:cNvPr name="AutoShape 10" id="10"/>
          <p:cNvSpPr/>
          <p:nvPr/>
        </p:nvSpPr>
        <p:spPr>
          <a:xfrm rot="0" flipH="false" flipV="false">
            <a:off x="1524000" y="4660900"/>
            <a:ext cx="4254500" cy="1079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true" i="false" strike="noStrike" u="none" sz="16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材料热变形/熔化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b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b="false" i="false" strike="noStrike" u="none" sz="1400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局部热点温度超过塑料或绝缘材料的耐热极限，造成结构软化变形、绝缘层碳化失效，甚至引发内部短路与起火风险。</a:t>
            </a:r>
            <a:endParaRPr lang="en-US" sz="1100"/>
          </a:p>
        </p:txBody>
      </p:sp>
      <p:sp>
        <p:nvSpPr>
          <p:cNvPr name="AutoShape 11" id="11"/>
          <p:cNvSpPr/>
          <p:nvPr/>
        </p:nvSpPr>
        <p:spPr>
          <a:xfrm rot="0" flipH="false" flipV="false">
            <a:off x="6223000" y="2159000"/>
            <a:ext cx="5207000" cy="3937000"/>
          </a:xfrm>
          <a:prstGeom prst="roundRect">
            <a:avLst>
              <a:gd name="adj" fmla="val 0"/>
            </a:avLst>
          </a:prstGeom>
          <a:solidFill>
            <a:srgbClr val="FFFFFF">
              <a:alpha val="50000"/>
            </a:srgbClr>
          </a:solidFill>
          <a:ln w="12700" cmpd="sng" cap="flat">
            <a:solidFill>
              <a:srgbClr val="CC0000">
                <a:alpha val="15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2" id="12"/>
          <p:cNvSpPr/>
          <p:nvPr/>
        </p:nvSpPr>
        <p:spPr>
          <a:xfrm rot="0" flipH="false" flipV="false">
            <a:off x="6477000" y="2413000"/>
            <a:ext cx="4699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200">
                <a:solidFill>
                  <a:srgbClr val="CC0000"/>
                </a:solidFill>
                <a:latin typeface="Noto Sans SC"/>
                <a:ea typeface="Noto Sans SC"/>
                <a:cs typeface="Noto Sans SC"/>
                <a:sym typeface="Noto Sans SC"/>
              </a:rPr>
              <a:t>02 环境失效</a:t>
            </a:r>
            <a:endParaRPr lang="en-US" sz="1100"/>
          </a:p>
        </p:txBody>
      </p:sp>
      <p:cxnSp>
        <p:nvCxnSpPr>
          <p:cNvPr name="Connector 13" id="13"/>
          <p:cNvCxnSpPr/>
          <p:nvPr/>
        </p:nvCxnSpPr>
        <p:spPr>
          <a:xfrm rot="-9291" flipH="false" flipV="false">
            <a:off x="6477009" y="3041650"/>
            <a:ext cx="4699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CC0000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name="Picture 14" id="14"/>
          <p:cNvPicPr>
            <a:picLocks noChangeAspect="true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0" flipH="false" flipV="false">
            <a:off x="6477000" y="3365500"/>
            <a:ext cx="355600" cy="355600"/>
          </a:xfrm>
          <a:prstGeom prst="rect">
            <a:avLst/>
          </a:prstGeom>
        </p:spPr>
      </p:pic>
      <p:sp>
        <p:nvSpPr>
          <p:cNvPr name="AutoShape 15" id="15"/>
          <p:cNvSpPr/>
          <p:nvPr/>
        </p:nvSpPr>
        <p:spPr>
          <a:xfrm rot="0" flipH="false" flipV="false">
            <a:off x="6985000" y="3327400"/>
            <a:ext cx="4254500" cy="1079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true" i="false" strike="noStrike" u="none" sz="16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进水/受潮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b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b="false" i="false" strike="noStrike" u="none" sz="1400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防护等级（IP）不足，在高湿、淋雨或涉水工况下，水汽侵入内部，导致电路板短路、金属触点氧化及功能紊乱。</a:t>
            </a:r>
            <a:endParaRPr lang="en-US" sz="1100"/>
          </a:p>
        </p:txBody>
      </p:sp>
      <p:pic>
        <p:nvPicPr>
          <p:cNvPr name="Picture 16" id="16"/>
          <p:cNvPicPr>
            <a:picLocks noChangeAspect="true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0" flipH="false" flipV="false">
            <a:off x="6477000" y="4699000"/>
            <a:ext cx="355600" cy="355600"/>
          </a:xfrm>
          <a:prstGeom prst="rect">
            <a:avLst/>
          </a:prstGeom>
        </p:spPr>
      </p:pic>
      <p:sp>
        <p:nvSpPr>
          <p:cNvPr name="AutoShape 17" id="17"/>
          <p:cNvSpPr/>
          <p:nvPr/>
        </p:nvSpPr>
        <p:spPr>
          <a:xfrm rot="0" flipH="false" flipV="false">
            <a:off x="6985000" y="4660900"/>
            <a:ext cx="4254500" cy="1079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true" i="false" strike="noStrike" u="none" sz="16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腐蚀损伤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b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b="false" i="false" strike="noStrike" u="none" sz="1400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长期暴露于盐雾（海洋/沿海）或工业腐蚀性气体中，金属部件发生电化学腐蚀，塑料件加速老化脆化，破坏机械结构。</a:t>
            </a:r>
            <a:endParaRPr lang="en-US" sz="1100"/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/>
          <a:srcRect/>
          <a:stretch>
            <a:fillRect l="0" t="0" r="0" b="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cmpd="sng" cap="flat">
            <a:solidFill>
              <a:srgbClr val="E6CFCF">
                <a:alpha val="3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762000" y="635000"/>
            <a:ext cx="10668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2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07. 整改策略和设计优化建议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762000" y="1905000"/>
            <a:ext cx="5207000" cy="1968500"/>
          </a:xfrm>
          <a:prstGeom prst="roundRect">
            <a:avLst>
              <a:gd name="adj" fmla="val 0"/>
            </a:avLst>
          </a:prstGeom>
          <a:solidFill>
            <a:srgbClr val="FFFFFF">
              <a:alpha val="50000"/>
            </a:srgbClr>
          </a:solidFill>
          <a:ln w="12700" cmpd="sng" cap="flat">
            <a:solidFill>
              <a:srgbClr val="CC0000">
                <a:alpha val="15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952500" y="2095500"/>
            <a:ext cx="4826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CC0000"/>
                </a:solidFill>
                <a:latin typeface="Noto Sans SC"/>
                <a:ea typeface="Noto Sans SC"/>
                <a:cs typeface="Noto Sans SC"/>
                <a:sym typeface="Noto Sans SC"/>
              </a:rPr>
              <a:t>01 设计层面 | 源头优化</a:t>
            </a:r>
            <a:endParaRPr lang="en-US" sz="1100"/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952500" y="2540000"/>
            <a:ext cx="4826000" cy="1270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16666"/>
              </a:lnSpc>
              <a:defRPr/>
            </a:pPr>
            <a:r>
              <a:rPr lang="en-US" b="tru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结构与热管理：</a:t>
            </a:r>
            <a:r>
              <a:rPr lang="en-US" b="false" i="false" strike="noStrike" u="none" sz="14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优化结构避免应力集中，强化薄弱部位，重新设计风道布局以提升散热效率。</a:t>
            </a:r>
            <a:r>
              <a:rPr lang="en-US" b="false" i="false" strike="noStrike" u="none" sz="14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br>
              <a:rPr lang="en-US" b="false" i="false" strike="noStrike" u="none" sz="14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b="tru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电磁方案升级：</a:t>
            </a:r>
            <a:r>
              <a:rPr lang="en-US" b="false" i="false" strike="noStrike" u="none" sz="14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采用高效无刷电机方案，升级绕组绝缘等级，从源头降低热损耗与故障率。</a:t>
            </a:r>
            <a:endParaRPr lang="en-US" sz="1100"/>
          </a:p>
        </p:txBody>
      </p:sp>
      <p:sp>
        <p:nvSpPr>
          <p:cNvPr name="AutoShape 7" id="7"/>
          <p:cNvSpPr/>
          <p:nvPr/>
        </p:nvSpPr>
        <p:spPr>
          <a:xfrm rot="0" flipH="false" flipV="false">
            <a:off x="6223000" y="1905000"/>
            <a:ext cx="5207000" cy="1968500"/>
          </a:xfrm>
          <a:prstGeom prst="roundRect">
            <a:avLst>
              <a:gd name="adj" fmla="val 0"/>
            </a:avLst>
          </a:prstGeom>
          <a:solidFill>
            <a:srgbClr val="FFFFFF">
              <a:alpha val="50000"/>
            </a:srgbClr>
          </a:solidFill>
          <a:ln w="12700" cmpd="sng" cap="flat">
            <a:solidFill>
              <a:srgbClr val="CC0000">
                <a:alpha val="15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8" id="8"/>
          <p:cNvSpPr/>
          <p:nvPr/>
        </p:nvSpPr>
        <p:spPr>
          <a:xfrm rot="0" flipH="false" flipV="false">
            <a:off x="6413500" y="2095500"/>
            <a:ext cx="4826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CC0000"/>
                </a:solidFill>
                <a:latin typeface="Noto Sans SC"/>
                <a:ea typeface="Noto Sans SC"/>
                <a:cs typeface="Noto Sans SC"/>
                <a:sym typeface="Noto Sans SC"/>
              </a:rPr>
              <a:t>02 材料层面 | 性能升级</a:t>
            </a:r>
            <a:endParaRPr lang="en-US" sz="1100"/>
          </a:p>
        </p:txBody>
      </p:sp>
      <p:sp>
        <p:nvSpPr>
          <p:cNvPr name="AutoShape 9" id="9"/>
          <p:cNvSpPr/>
          <p:nvPr/>
        </p:nvSpPr>
        <p:spPr>
          <a:xfrm rot="0" flipH="false" flipV="false">
            <a:off x="6413500" y="2540000"/>
            <a:ext cx="4826000" cy="1270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16666"/>
              </a:lnSpc>
              <a:defRPr/>
            </a:pPr>
            <a:r>
              <a:rPr lang="en-US" b="tru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关键传动部件：</a:t>
            </a:r>
            <a:r>
              <a:rPr lang="en-US" b="false" i="false" strike="noStrike" u="none" sz="14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齿轮与轴承选用高强度耐磨合金，实施渗碳淬火表面硬化，提升抗疲劳寿命。</a:t>
            </a:r>
            <a:r>
              <a:rPr lang="en-US" b="false" i="false" strike="noStrike" u="none" sz="14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br>
              <a:rPr lang="en-US" b="false" i="false" strike="noStrike" u="none" sz="14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b="tru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基体与润滑：</a:t>
            </a:r>
            <a:r>
              <a:rPr lang="en-US" b="false" i="false" strike="noStrike" u="none" sz="14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外壳升级为高抗冲改性工程塑料；采用宽温域长寿命合成润滑脂，适应恶劣工况。</a:t>
            </a:r>
            <a:endParaRPr lang="en-US" sz="1100"/>
          </a:p>
        </p:txBody>
      </p:sp>
      <p:sp>
        <p:nvSpPr>
          <p:cNvPr name="AutoShape 10" id="10"/>
          <p:cNvSpPr/>
          <p:nvPr/>
        </p:nvSpPr>
        <p:spPr>
          <a:xfrm rot="0" flipH="false" flipV="false">
            <a:off x="762000" y="4191000"/>
            <a:ext cx="5207000" cy="1968500"/>
          </a:xfrm>
          <a:prstGeom prst="roundRect">
            <a:avLst>
              <a:gd name="adj" fmla="val 0"/>
            </a:avLst>
          </a:prstGeom>
          <a:solidFill>
            <a:srgbClr val="FFFFFF">
              <a:alpha val="50000"/>
            </a:srgbClr>
          </a:solidFill>
          <a:ln w="12700" cmpd="sng" cap="flat">
            <a:solidFill>
              <a:srgbClr val="CC0000">
                <a:alpha val="15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1" id="11"/>
          <p:cNvSpPr/>
          <p:nvPr/>
        </p:nvSpPr>
        <p:spPr>
          <a:xfrm rot="0" flipH="false" flipV="false">
            <a:off x="952500" y="4381500"/>
            <a:ext cx="4826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CC0000"/>
                </a:solidFill>
                <a:latin typeface="Noto Sans SC"/>
                <a:ea typeface="Noto Sans SC"/>
                <a:cs typeface="Noto Sans SC"/>
                <a:sym typeface="Noto Sans SC"/>
              </a:rPr>
              <a:t>03 工艺层面 | 精密制造</a:t>
            </a:r>
            <a:endParaRPr lang="en-US" sz="1100"/>
          </a:p>
        </p:txBody>
      </p:sp>
      <p:sp>
        <p:nvSpPr>
          <p:cNvPr name="AutoShape 12" id="12"/>
          <p:cNvSpPr/>
          <p:nvPr/>
        </p:nvSpPr>
        <p:spPr>
          <a:xfrm rot="0" flipH="false" flipV="false">
            <a:off x="952500" y="4826000"/>
            <a:ext cx="4826000" cy="1270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16666"/>
              </a:lnSpc>
              <a:defRPr/>
            </a:pPr>
            <a:r>
              <a:rPr lang="en-US" b="tru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精密加工控制：</a:t>
            </a:r>
            <a:r>
              <a:rPr lang="en-US" b="false" i="false" strike="noStrike" u="none" sz="14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提升轴类与齿轮的加工精度，严格管控形位公差，从制造端降低振动与噪音。</a:t>
            </a:r>
            <a:r>
              <a:rPr lang="en-US" b="false" i="false" strike="noStrike" u="none" sz="14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br>
              <a:rPr lang="en-US" b="false" i="false" strike="noStrike" u="none" sz="14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b="tru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装配质量保障：</a:t>
            </a:r>
            <a:r>
              <a:rPr lang="en-US" b="false" i="false" strike="noStrike" u="none" sz="14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引入智能扭矩管理系统，规范装配工艺流程，确保零部件啮合精度与紧固一致性。</a:t>
            </a:r>
            <a:endParaRPr lang="en-US" sz="1100"/>
          </a:p>
        </p:txBody>
      </p:sp>
      <p:sp>
        <p:nvSpPr>
          <p:cNvPr name="AutoShape 13" id="13"/>
          <p:cNvSpPr/>
          <p:nvPr/>
        </p:nvSpPr>
        <p:spPr>
          <a:xfrm rot="0" flipH="false" flipV="false">
            <a:off x="6223000" y="4191000"/>
            <a:ext cx="5207000" cy="1968500"/>
          </a:xfrm>
          <a:prstGeom prst="roundRect">
            <a:avLst>
              <a:gd name="adj" fmla="val 0"/>
            </a:avLst>
          </a:prstGeom>
          <a:solidFill>
            <a:srgbClr val="FFFFFF">
              <a:alpha val="50000"/>
            </a:srgbClr>
          </a:solidFill>
          <a:ln w="12700" cmpd="sng" cap="flat">
            <a:solidFill>
              <a:srgbClr val="CC0000">
                <a:alpha val="15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4" id="14"/>
          <p:cNvSpPr/>
          <p:nvPr/>
        </p:nvSpPr>
        <p:spPr>
          <a:xfrm rot="0" flipH="false" flipV="false">
            <a:off x="6413500" y="4381500"/>
            <a:ext cx="4826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CC0000"/>
                </a:solidFill>
                <a:latin typeface="Noto Sans SC"/>
                <a:ea typeface="Noto Sans SC"/>
                <a:cs typeface="Noto Sans SC"/>
                <a:sym typeface="Noto Sans SC"/>
              </a:rPr>
              <a:t>04 使用维护 | 全周期保障</a:t>
            </a:r>
            <a:endParaRPr lang="en-US" sz="1100"/>
          </a:p>
        </p:txBody>
      </p:sp>
      <p:sp>
        <p:nvSpPr>
          <p:cNvPr name="AutoShape 15" id="15"/>
          <p:cNvSpPr/>
          <p:nvPr/>
        </p:nvSpPr>
        <p:spPr>
          <a:xfrm rot="0" flipH="false" flipV="false">
            <a:off x="6413500" y="4826000"/>
            <a:ext cx="4826000" cy="1270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16666"/>
              </a:lnSpc>
              <a:defRPr/>
            </a:pPr>
            <a:r>
              <a:rPr lang="en-US" b="tru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规范用户操作：</a:t>
            </a:r>
            <a:r>
              <a:rPr lang="en-US" b="false" i="false" strike="noStrike" u="none" sz="14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制定可视化操作指引，明确禁止过载、堵转等不当使用行为，引导正确启停。</a:t>
            </a:r>
            <a:r>
              <a:rPr lang="en-US" b="false" i="false" strike="noStrike" u="none" sz="14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br>
              <a:rPr lang="en-US" b="false" i="false" strike="noStrike" u="none" sz="14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b="tru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预防性维护体系：</a:t>
            </a:r>
            <a:r>
              <a:rPr lang="en-US" b="false" i="false" strike="noStrike" u="none" sz="14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建立维护保养标准，定期清洁积尘、检查磨损件，按周期补充或更换润滑介质。</a:t>
            </a:r>
            <a:endParaRPr lang="en-US" sz="1100"/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/>
          <a:srcRect/>
          <a:stretch>
            <a:fillRect l="0" t="0" r="0" b="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000000">
              <a:alpha val="3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1016000" y="3048000"/>
            <a:ext cx="10160000" cy="1143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480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Q&amp;A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1016000" y="4318000"/>
            <a:ext cx="10160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2800">
                <a:solidFill>
                  <a:srgbClr val="FFFFFF">
                    <a:alpha val="9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感谢聆听</a:t>
            </a:r>
            <a:endParaRPr lang="en-US" sz="1100"/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1016000" y="5270500"/>
            <a:ext cx="1524000" cy="50800"/>
          </a:xfrm>
          <a:prstGeom prst="roundRect">
            <a:avLst>
              <a:gd name="adj" fmla="val 0"/>
            </a:avLst>
          </a:prstGeom>
          <a:solidFill>
            <a:srgbClr val="CC0000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1016000" y="5588000"/>
            <a:ext cx="8890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600">
                <a:solidFill>
                  <a:srgbClr val="FFFFFF">
                    <a:alpha val="6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欢迎大家提出问题与见解，我们一起交流探讨</a:t>
            </a:r>
            <a:endParaRPr lang="en-US" sz="1100"/>
          </a:p>
        </p:txBody>
      </p:sp>
      <p:pic>
        <p:nvPicPr>
          <p:cNvPr name="Picture 7" id="7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8000" y="6190112"/>
            <a:ext cx="1524000" cy="66788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{"Label":"1","ContentProducer":"001191110102MACQD9K64010000","ProduceID":"7664841109101333433","ReservedCode1":"","ContentPropagator":"","PropagateID":"","ReservedCode2":""}</vt:lpwstr>
  </property>
</Properties>
</file>