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slides/slide13.xml" Type="http://schemas.openxmlformats.org/officeDocument/2006/relationships/slide"/><Relationship Id="rId22" Target="slides/slide14.xml" Type="http://schemas.openxmlformats.org/officeDocument/2006/relationships/slide"/><Relationship Id="rId23" Target="slides/slide15.xml" Type="http://schemas.openxmlformats.org/officeDocument/2006/relationships/slide"/><Relationship Id="rId24" Target="slides/slide16.xml" Type="http://schemas.openxmlformats.org/officeDocument/2006/relationships/slide"/><Relationship Id="rId25" Target="slides/slide17.xml" Type="http://schemas.openxmlformats.org/officeDocument/2006/relationships/slide"/><Relationship Id="rId26" Target="notesSlides/notesSlide1.xml" Type="http://schemas.openxmlformats.org/officeDocument/2006/relationships/notesSlide"/><Relationship Id="rId27" Target="notesSlides/notesSlide2.xml" Type="http://schemas.openxmlformats.org/officeDocument/2006/relationships/notesSlide"/><Relationship Id="rId28" Target="notesSlides/notesSlide3.xml" Type="http://schemas.openxmlformats.org/officeDocument/2006/relationships/notesSlide"/><Relationship Id="rId29" Target="notesSlides/notesSlide4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5.xml" Type="http://schemas.openxmlformats.org/officeDocument/2006/relationships/notesSlide"/><Relationship Id="rId31" Target="notesSlides/notesSlide6.xml" Type="http://schemas.openxmlformats.org/officeDocument/2006/relationships/notesSlide"/><Relationship Id="rId32" Target="notesSlides/notesSlide7.xml" Type="http://schemas.openxmlformats.org/officeDocument/2006/relationships/notesSlide"/><Relationship Id="rId33" Target="notesSlides/notesSlide8.xml" Type="http://schemas.openxmlformats.org/officeDocument/2006/relationships/notesSlide"/><Relationship Id="rId34" Target="notesSlides/notesSlide9.xml" Type="http://schemas.openxmlformats.org/officeDocument/2006/relationships/notesSlide"/><Relationship Id="rId35" Target="notesSlides/notesSlide10.xml" Type="http://schemas.openxmlformats.org/officeDocument/2006/relationships/notesSlide"/><Relationship Id="rId36" Target="notesSlides/notesSlide11.xml" Type="http://schemas.openxmlformats.org/officeDocument/2006/relationships/notesSlide"/><Relationship Id="rId37" Target="notesSlides/notesSlide12.xml" Type="http://schemas.openxmlformats.org/officeDocument/2006/relationships/notesSlide"/><Relationship Id="rId38" Target="notesSlides/notesSlide13.xml" Type="http://schemas.openxmlformats.org/officeDocument/2006/relationships/notesSlide"/><Relationship Id="rId39" Target="notesSlides/notesSlide14.xml" Type="http://schemas.openxmlformats.org/officeDocument/2006/relationships/notesSlide"/><Relationship Id="rId4" Target="slideMasters/slideMaster1.xml" Type="http://schemas.openxmlformats.org/officeDocument/2006/relationships/slideMaster"/><Relationship Id="rId40" Target="notesSlides/notesSlide15.xml" Type="http://schemas.openxmlformats.org/officeDocument/2006/relationships/notesSlide"/><Relationship Id="rId41" Target="notesSlides/notesSlide16.xml" Type="http://schemas.openxmlformats.org/officeDocument/2006/relationships/notesSlide"/><Relationship Id="rId42" Target="notesSlides/notesSlide17.xml" Type="http://schemas.openxmlformats.org/officeDocument/2006/relationships/notesSlide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大家好，欢迎参加本次关于“电动工具温升测试：从标准到实践”的专业技术分享。在今天的讲座中，我们将深入探讨温升测试的各个方面，从理论标准到实际操作，帮助大家全面掌握这项关键的安全测试技术。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次分享将分为七个部分。首先，我们会探讨温升测试的目的和重要性。接着，解读核心的国内外测试标准。然后，介绍测试所需的环境和设备。第四部分将详细讲解测试步骤。之后，我们会列出关键部位的温度限值。第六部分分享常见问题及解决方案。最后，介绍如何撰写规范的测试报告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首先，我们来明确温升测试的核心目的。它主要有四个方面：第一，防止用户被烫伤，保障人身安全；第二，防止内部材料过热引发火灾；第三，保证电机等核心部件的性能和寿命；第四，评估产品散热设计的有效性。简单来说，温升测试直接关系到产品的安全性和可靠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温升测试的重要性还体现在合规性上。无论是国内的CCC认证，还是出口欧盟的CE认证，温升测试都是必须通过的项目。它不仅是法规要求，也是企业进行质量控制、赢得消费者信任的重要手段。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接下来我们看一下相关的测试标准。国际上通用的是IEC 60745-1标准，而中国的国家标准GB 3883.1则完全等同采用了这一国际标准。我们在国内进行测试，主要依据的就是GB 3883.1，其第12章对发热测试做出了详细规定。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标准的核心要求可以概括为三点。第一，测试条件要严苛，电压要加到额定值的1.06倍。第二，要运行到热稳定，也就是温度变化非常缓慢的时候。第三，最终的温升结果不能超过标准规定的限值。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要进行精确的温升测试，需要专业的环境和设备。环境方面，要求在恒温、静止的空气中进行。设备方面，核心是可编程电源和测功机，前者提供精确电压，后者模拟实际负载。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温度测量系统是关键，我们通常使用K型热电偶和多通道数据采集器来精确测量和记录温度。此外，还有一些辅助设备，比如直流电阻测试仪用于测量绕组温升，红外热成像仪用于快速定位热点。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现在我们来看详细的测试步骤。第一步是样品准备和热电偶布置。样品需要先在测试环境中“适应”一段时间。然后，我们要在手柄、开关、外壳等关键部位布置热电偶，用于测量表面温度。对于电机绕组，我们通常采用更准确的电阻法来计算温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二步是测试运行和热稳定判定。我们将工具在1.06倍额定电压和额定负载下连续运行，并记录温度变化。这个过程可能需要几个小时，直到所有测量点的温度在30分钟内变化都不超过1℃，我们就认为它达到了热稳定状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三步是测试结束和数据处理。达到热稳定后，我们要立即测量绕组的热态电阻。然后，根据记录的温度数据和电阻数据，分别计算出表面温升和绕组温升。绕组温升的计算有一个专门的公式，大家可以看一下屏幕上的这个公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计算出温升后，我们需要对照标准来判断是否合格。这张表格列出了一些关键部位的温度限值。比如，E级绝缘的电机绕组，温升不能超过75K；我们手握的热塑性材料手柄，温升不能超过25K。这些数值是产品设计的红线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实际测试中，我们经常会遇到一些问题。最常见的就是电机绕组温升超标。原因可能是电磁设计、材料、散热或装配等方面的问题。解决方法也需要对症下药，比如优化电磁方案、更换更高等级的绝缘材料、改善散热设计等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另一个常见问题是手柄或外壳表面温度过高，用户会感觉烫手。这主要是热传导和材料耐热性的问题。解决方法包括增加隔热设计、更换更耐热的塑料，以及为内部发热元器件加装散热片。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此外，还可能遇到测试数据重复性差的问题，这通常与测试环境和操作规范性有关。还有开关或内部接线过热的问题，这往往是由于电流容量不足或接触不良导致的，需要从元器件选型和工艺上解决。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，我们来谈谈如何撰写一份规范的测试报告。报告需要包含基本信息、测试环境设备、测试方法、测试结果和结论等部分。其中，测试结果部分应以表格形式清晰呈现，并给出明确的合格与否的结论。一份好的报告应该数据准确、描述清晰、结论明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我的分享到此结束，感谢大家的聆听。现在是问答环节，欢迎大家提问交流。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svg" Type="http://schemas.openxmlformats.org/officeDocument/2006/relationships/image"/><Relationship Id="rId12" Target="../notesSlides/notesSlide3.xml" Type="http://schemas.openxmlformats.org/officeDocument/2006/relationships/notesSlide"/><Relationship Id="rId2" Target="../media/image2.jpeg" Type="http://schemas.openxmlformats.org/officeDocument/2006/relationships/image"/><Relationship Id="rId3" Target="../media/image3.jpe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17.jpeg" Type="http://schemas.openxmlformats.org/officeDocument/2006/relationships/image"/><Relationship Id="rId11" Target="../notesSlides/notesSlide4.xml" Type="http://schemas.openxmlformats.org/officeDocument/2006/relationships/notesSlide"/><Relationship Id="rId2" Target="../media/image2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1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25.svg" Type="http://schemas.openxmlformats.org/officeDocument/2006/relationships/image"/><Relationship Id="rId11" Target="../notesSlides/notesSlide5.xml" Type="http://schemas.openxmlformats.org/officeDocument/2006/relationships/notesSlide"/><Relationship Id="rId2" Target="../media/image2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20.png" Type="http://schemas.openxmlformats.org/officeDocument/2006/relationships/image"/><Relationship Id="rId6" Target="../media/image21.svg" Type="http://schemas.openxmlformats.org/officeDocument/2006/relationships/image"/><Relationship Id="rId7" Target="../media/image22.png" Type="http://schemas.openxmlformats.org/officeDocument/2006/relationships/image"/><Relationship Id="rId8" Target="../media/image23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30.jpeg" Type="http://schemas.openxmlformats.org/officeDocument/2006/relationships/image"/><Relationship Id="rId4" Target="../media/image31.jpeg" Type="http://schemas.openxmlformats.org/officeDocument/2006/relationships/image"/><Relationship Id="rId5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39.jpeg" Type="http://schemas.openxmlformats.org/officeDocument/2006/relationships/image"/><Relationship Id="rId11" Target="../notesSlides/notesSlide8.xml" Type="http://schemas.openxmlformats.org/officeDocument/2006/relationships/notesSlide"/><Relationship Id="rId2" Target="../media/image2.jpeg" Type="http://schemas.openxmlformats.org/officeDocument/2006/relationships/image"/><Relationship Id="rId3" Target="../media/image32.png" Type="http://schemas.openxmlformats.org/officeDocument/2006/relationships/image"/><Relationship Id="rId4" Target="../media/image33.sv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3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svg" Type="http://schemas.openxmlformats.org/officeDocument/2006/relationships/image"/><Relationship Id="rId12" Target="../media/image49.png" Type="http://schemas.openxmlformats.org/officeDocument/2006/relationships/image"/><Relationship Id="rId13" Target="../media/image50.svg" Type="http://schemas.openxmlformats.org/officeDocument/2006/relationships/image"/><Relationship Id="rId14" Target="../media/image51.png" Type="http://schemas.openxmlformats.org/officeDocument/2006/relationships/image"/><Relationship Id="rId15" Target="../media/image52.svg" Type="http://schemas.openxmlformats.org/officeDocument/2006/relationships/image"/><Relationship Id="rId16" Target="../media/image53.png" Type="http://schemas.openxmlformats.org/officeDocument/2006/relationships/image"/><Relationship Id="rId17" Target="../media/image54.svg" Type="http://schemas.openxmlformats.org/officeDocument/2006/relationships/image"/><Relationship Id="rId18" Target="../notesSlides/notesSlide9.xml" Type="http://schemas.openxmlformats.org/officeDocument/2006/relationships/notesSlide"/><Relationship Id="rId2" Target="../media/image2.jpeg" Type="http://schemas.openxmlformats.org/officeDocument/2006/relationships/image"/><Relationship Id="rId3" Target="../media/image40.jpe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58.svg" Type="http://schemas.openxmlformats.org/officeDocument/2006/relationships/image"/><Relationship Id="rId11" Target="../media/image59.png" Type="http://schemas.openxmlformats.org/officeDocument/2006/relationships/image"/><Relationship Id="rId12" Target="../media/image60.svg" Type="http://schemas.openxmlformats.org/officeDocument/2006/relationships/image"/><Relationship Id="rId13" Target="../notesSlides/notesSlide10.xml" Type="http://schemas.openxmlformats.org/officeDocument/2006/relationships/notesSlide"/><Relationship Id="rId2" Target="../media/image2.jpeg" Type="http://schemas.openxmlformats.org/officeDocument/2006/relationships/image"/><Relationship Id="rId3" Target="../media/image49.png" Type="http://schemas.openxmlformats.org/officeDocument/2006/relationships/image"/><Relationship Id="rId4" Target="../media/image50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55.png" Type="http://schemas.openxmlformats.org/officeDocument/2006/relationships/image"/><Relationship Id="rId8" Target="../media/image56.svg" Type="http://schemas.openxmlformats.org/officeDocument/2006/relationships/image"/><Relationship Id="rId9" Target="../media/image5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68.svg" Type="http://schemas.openxmlformats.org/officeDocument/2006/relationships/image"/><Relationship Id="rId11" Target="../media/image69.png" Type="http://schemas.openxmlformats.org/officeDocument/2006/relationships/image"/><Relationship Id="rId12" Target="../media/image70.svg" Type="http://schemas.openxmlformats.org/officeDocument/2006/relationships/image"/><Relationship Id="rId13" Target="../notesSlides/notesSlide11.xml" Type="http://schemas.openxmlformats.org/officeDocument/2006/relationships/notesSlide"/><Relationship Id="rId2" Target="../media/image2.jpeg" Type="http://schemas.openxmlformats.org/officeDocument/2006/relationships/image"/><Relationship Id="rId3" Target="../media/image61.png" Type="http://schemas.openxmlformats.org/officeDocument/2006/relationships/image"/><Relationship Id="rId4" Target="../media/image62.svg" Type="http://schemas.openxmlformats.org/officeDocument/2006/relationships/image"/><Relationship Id="rId5" Target="../media/image63.png" Type="http://schemas.openxmlformats.org/officeDocument/2006/relationships/image"/><Relationship Id="rId6" Target="../media/image64.svg" Type="http://schemas.openxmlformats.org/officeDocument/2006/relationships/image"/><Relationship Id="rId7" Target="../media/image65.png" Type="http://schemas.openxmlformats.org/officeDocument/2006/relationships/image"/><Relationship Id="rId8" Target="../media/image66.svg" Type="http://schemas.openxmlformats.org/officeDocument/2006/relationships/image"/><Relationship Id="rId9" Target="../media/image6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71.png" Type="http://schemas.openxmlformats.org/officeDocument/2006/relationships/image"/><Relationship Id="rId4" Target="../media/image72.svg" Type="http://schemas.openxmlformats.org/officeDocument/2006/relationships/image"/><Relationship Id="rId5" Target="../media/image73.png" Type="http://schemas.openxmlformats.org/officeDocument/2006/relationships/image"/><Relationship Id="rId6" Target="../media/image74.svg" Type="http://schemas.openxmlformats.org/officeDocument/2006/relationships/image"/><Relationship Id="rId7" Target="../media/image75.png" Type="http://schemas.openxmlformats.org/officeDocument/2006/relationships/image"/><Relationship Id="rId8" Target="../media/image76.svg" Type="http://schemas.openxmlformats.org/officeDocument/2006/relationships/image"/><Relationship Id="rId9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73.png" Type="http://schemas.openxmlformats.org/officeDocument/2006/relationships/image"/><Relationship Id="rId6" Target="../media/image74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notesSlides/notesSlide14.xml" Type="http://schemas.openxmlformats.org/officeDocument/2006/relationships/notesSlide"/></Relationships>
</file>

<file path=ppt/slides/_rels/slide1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29.svg" Type="http://schemas.openxmlformats.org/officeDocument/2006/relationships/image"/><Relationship Id="rId11" Target="../media/image61.png" Type="http://schemas.openxmlformats.org/officeDocument/2006/relationships/image"/><Relationship Id="rId12" Target="../media/image62.svg" Type="http://schemas.openxmlformats.org/officeDocument/2006/relationships/image"/><Relationship Id="rId13" Target="../media/image79.png" Type="http://schemas.openxmlformats.org/officeDocument/2006/relationships/image"/><Relationship Id="rId14" Target="../media/image80.svg" Type="http://schemas.openxmlformats.org/officeDocument/2006/relationships/image"/><Relationship Id="rId15" Target="../notesSlides/notesSlide16.xml" Type="http://schemas.openxmlformats.org/officeDocument/2006/relationships/notesSlide"/><Relationship Id="rId2" Target="../media/image2.jpeg" Type="http://schemas.openxmlformats.org/officeDocument/2006/relationships/image"/><Relationship Id="rId3" Target="../media/image77.png" Type="http://schemas.openxmlformats.org/officeDocument/2006/relationships/image"/><Relationship Id="rId4" Target="../media/image78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81.jpeg" Type="http://schemas.openxmlformats.org/officeDocument/2006/relationships/image"/><Relationship Id="rId3" Target="../notesSlides/notesSlide17.xml" Type="http://schemas.openxmlformats.org/officeDocument/2006/relationships/notesSlide"/><Relationship Id="rId4" Target="../media/image8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cmpd="sng" cap="flat">
            <a:solidFill>
              <a:srgbClr val="0000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286000"/>
            <a:ext cx="10160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电动工具温升测试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3937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80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从标准到实践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4953000"/>
            <a:ext cx="1524000" cy="50800"/>
          </a:xfrm>
          <a:prstGeom prst="roundRect">
            <a:avLst>
              <a:gd name="adj" fmla="val 0"/>
            </a:avLst>
          </a:prstGeom>
          <a:solidFill>
            <a:srgbClr val="4285F4">
              <a:alpha val="100000"/>
            </a:srgbClr>
          </a:solidFill>
          <a:ln cmpd="sng" cap="flat">
            <a:solidFill>
              <a:srgbClr val="2569DB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5334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专业技术分享 | 聚焦安全标准 · 解析测试原理 · 优化产品设计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目录 CONTENTS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905000"/>
            <a:ext cx="2540000" cy="18415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2095500"/>
            <a:ext cx="228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2603500"/>
            <a:ext cx="215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温升测试的目的与重要性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952500" y="3175000"/>
            <a:ext cx="215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探究测试对保障产品电气安全与性能稳定的核心意义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3467100" y="1905000"/>
            <a:ext cx="2540000" cy="18415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3657600" y="2095500"/>
            <a:ext cx="228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3657600" y="2603500"/>
            <a:ext cx="215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核心测试标准解读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3657600" y="3175000"/>
            <a:ext cx="215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深度解析 IEC 60745-1 与 GB 3883.1 核心条款与差异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172200" y="1905000"/>
            <a:ext cx="2540000" cy="18415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362700" y="2095500"/>
            <a:ext cx="228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362700" y="2603500"/>
            <a:ext cx="215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测试环境与设备要求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362700" y="3175000"/>
            <a:ext cx="215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详解恒温实验室搭建与高精度测温设备的选型配置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8877300" y="1905000"/>
            <a:ext cx="2540000" cy="18415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9067800" y="2095500"/>
            <a:ext cx="228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9067800" y="2603500"/>
            <a:ext cx="215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详细测试步骤与操作规范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9067800" y="3175000"/>
            <a:ext cx="215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从样品预处理、测试布点到数据采集的标准化流程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762000" y="41275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952500" y="4318000"/>
            <a:ext cx="304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952500" y="4826000"/>
            <a:ext cx="29972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关键部位温度限值</a:t>
            </a:r>
            <a:endParaRPr lang="en-US" sz="1100"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952500" y="5397500"/>
            <a:ext cx="29972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明确外壳、手柄、绕组等关键部位的最高允许温升标准，规避过热风险。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4394200" y="41275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5" id="25"/>
          <p:cNvSpPr/>
          <p:nvPr/>
        </p:nvSpPr>
        <p:spPr>
          <a:xfrm rot="0" flipH="false" flipV="false">
            <a:off x="4584700" y="4318000"/>
            <a:ext cx="304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name="AutoShape 26" id="26"/>
          <p:cNvSpPr/>
          <p:nvPr/>
        </p:nvSpPr>
        <p:spPr>
          <a:xfrm rot="0" flipH="false" flipV="false">
            <a:off x="4584700" y="4826000"/>
            <a:ext cx="29972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常见问题与解决方案</a:t>
            </a:r>
            <a:endParaRPr lang="en-US" sz="1100"/>
          </a:p>
        </p:txBody>
      </p:sp>
      <p:sp>
        <p:nvSpPr>
          <p:cNvPr name="AutoShape 27" id="27"/>
          <p:cNvSpPr/>
          <p:nvPr/>
        </p:nvSpPr>
        <p:spPr>
          <a:xfrm rot="0" flipH="false" flipV="false">
            <a:off x="4584700" y="5397500"/>
            <a:ext cx="29972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剖析测试中超温、数据波动等典型异常原因，提供有效的整改与优化方案。</a:t>
            </a:r>
            <a:endParaRPr lang="en-US" sz="1100"/>
          </a:p>
        </p:txBody>
      </p:sp>
      <p:sp>
        <p:nvSpPr>
          <p:cNvPr name="AutoShape 28" id="28"/>
          <p:cNvSpPr/>
          <p:nvPr/>
        </p:nvSpPr>
        <p:spPr>
          <a:xfrm rot="0" flipH="false" flipV="false">
            <a:off x="8026400" y="41275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9" id="29"/>
          <p:cNvSpPr/>
          <p:nvPr/>
        </p:nvSpPr>
        <p:spPr>
          <a:xfrm rot="0" flipH="false" flipV="false">
            <a:off x="8216900" y="4318000"/>
            <a:ext cx="304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endParaRPr lang="en-US" sz="1100"/>
          </a:p>
        </p:txBody>
      </p:sp>
      <p:sp>
        <p:nvSpPr>
          <p:cNvPr name="AutoShape 30" id="30"/>
          <p:cNvSpPr/>
          <p:nvPr/>
        </p:nvSpPr>
        <p:spPr>
          <a:xfrm rot="0" flipH="false" flipV="false">
            <a:off x="8216900" y="4826000"/>
            <a:ext cx="29972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测试报告的核心内容</a:t>
            </a:r>
            <a:endParaRPr lang="en-US" sz="1100"/>
          </a:p>
        </p:txBody>
      </p:sp>
      <p:sp>
        <p:nvSpPr>
          <p:cNvPr name="AutoShape 31" id="31"/>
          <p:cNvSpPr/>
          <p:nvPr/>
        </p:nvSpPr>
        <p:spPr>
          <a:xfrm rot="0" flipH="false" flipV="false">
            <a:off x="8216900" y="5397500"/>
            <a:ext cx="29972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掌握报告的结构规范，清晰呈现测试数据、结论与合规性判定依据。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温升测试的目的与重要性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r="0" t="0" b="0"/>
          <a:stretch>
            <a:fillRect/>
          </a:stretch>
        </p:blipFill>
        <p:spPr>
          <a:xfrm rot="0" flipH="false" flipV="false">
            <a:off x="762000" y="2032000"/>
            <a:ext cx="3302000" cy="3302000"/>
          </a:xfrm>
          <a:prstGeom prst="roundRect">
            <a:avLst>
              <a:gd name="adj" fmla="val 5769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76200" blurRad="190500" algn="tl" rotWithShape="false">
              <a:srgbClr val="000000">
                <a:alpha val="10000"/>
              </a:srgbClr>
            </a:outerShdw>
          </a:effectLst>
        </p:spPr>
      </p:pic>
      <p:sp>
        <p:nvSpPr>
          <p:cNvPr name="AutoShape 5" id="5"/>
          <p:cNvSpPr/>
          <p:nvPr/>
        </p:nvSpPr>
        <p:spPr>
          <a:xfrm rot="0" flipH="false" flipV="false">
            <a:off x="762000" y="5461000"/>
            <a:ext cx="330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红外热成像仪可直观呈现设备温度分布，是温升测试中不可或缺的核心检测工具，为安全评估提供精准依据。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4445000" y="2032000"/>
            <a:ext cx="3619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4635500" y="2222500"/>
            <a:ext cx="304800" cy="3048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5016500" y="2197100"/>
            <a:ext cx="29845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防止人身伤害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4635500" y="2641600"/>
            <a:ext cx="32385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严格控制手柄、外壳等可触及部位的温升，确保其在安全范围内，从根本上杜绝用户在操作过程中发生烫伤的风险。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191500" y="2032000"/>
            <a:ext cx="3619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8382000" y="2222500"/>
            <a:ext cx="304800" cy="3048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8763000" y="2197100"/>
            <a:ext cx="29845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杜绝火灾隐患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8382000" y="2641600"/>
            <a:ext cx="32385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验证内部绝缘材料、塑料组件及导线在高温下的热稳定性，防止因过热导致材料熔化、燃烧，彻底规避设备起火风险。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4445000" y="3937000"/>
            <a:ext cx="3619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4635500" y="4127500"/>
            <a:ext cx="304800" cy="304800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 flipH="false" flipV="false">
            <a:off x="5016500" y="4102100"/>
            <a:ext cx="29845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保障性能与寿命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4635500" y="4546600"/>
            <a:ext cx="32385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避免温升过高加速绝缘老化、降低电机能效，防止内部电子元件因热损耗过大而失效，确保产品全生命周期稳定运行。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8191500" y="3937000"/>
            <a:ext cx="3619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0" flipH="false" flipV="false">
            <a:off x="8382000" y="4127500"/>
            <a:ext cx="304800" cy="3048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8763000" y="4102100"/>
            <a:ext cx="29845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优化散热设计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8382000" y="4546600"/>
            <a:ext cx="32385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通过实测数据评估风道、散热片及风扇的效率，验证散热系统设计的合理性，为产品结构优化和性能迭代提供关键依据。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温升测试的目的与重要性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20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合规性与市场准入的基石 —— 未通过测试，产品将无法上市销售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667000"/>
            <a:ext cx="5588000" cy="11684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857500"/>
            <a:ext cx="406400" cy="4064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587500" y="2794000"/>
            <a:ext cx="4699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法规强制红线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温升测试是CCC（中国）、CE（欧盟）等全球主流市场安全认证的必测核心项目，是产品进入流通领域的法定前提，直接决定市场准入资格。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62000" y="3937000"/>
            <a:ext cx="5588000" cy="11684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4127500"/>
            <a:ext cx="406400" cy="406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587500" y="4064000"/>
            <a:ext cx="4699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研发生产的质量标尺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在研发验证与量产抽检环节，通过监控温升数据，可精准评估电机、电池及电路的热稳定性，及时拦截设计缺陷，确保产品在极端工况下的可靠性。</a:t>
            </a:r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762000" y="5207000"/>
            <a:ext cx="5588000" cy="11684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5397500"/>
            <a:ext cx="406400" cy="4064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1587500" y="5334000"/>
            <a:ext cx="4699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构建消费信任的护城河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通过严苛温升测试的产品，意味着更低的安全隐患和更长的使用寿命，能显著降低使用风险，提升品牌口碑与消费者的购买信心。</a:t>
            </a:r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604000" y="26670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全球市场准入关键认证标志</a:t>
            </a:r>
            <a:endParaRPr lang="en-US" sz="1100"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rcRect l="13896" r="13896" t="0" b="0"/>
          <a:stretch>
            <a:fillRect/>
          </a:stretch>
        </p:blipFill>
        <p:spPr>
          <a:xfrm rot="0" flipH="false" flipV="false">
            <a:off x="6731000" y="3429000"/>
            <a:ext cx="1905000" cy="1905000"/>
          </a:xfrm>
          <a:prstGeom prst="roundRect">
            <a:avLst>
              <a:gd name="adj" fmla="val 8000"/>
            </a:avLst>
          </a:prstGeom>
          <a:noFill/>
          <a:ln w="12700" cmpd="sng" cap="flat">
            <a:solidFill>
              <a:srgbClr val="DCDCDC">
                <a:alpha val="80000"/>
              </a:srgbClr>
            </a:solidFill>
            <a:prstDash val="solid"/>
            <a:round/>
          </a:ln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rcRect l="0" r="0" t="0" b="0"/>
          <a:stretch>
            <a:fillRect/>
          </a:stretch>
        </p:blipFill>
        <p:spPr>
          <a:xfrm rot="0" flipH="false" flipV="false">
            <a:off x="9017000" y="3429000"/>
            <a:ext cx="1905000" cy="1905000"/>
          </a:xfrm>
          <a:prstGeom prst="roundRect">
            <a:avLst>
              <a:gd name="adj" fmla="val 8000"/>
            </a:avLst>
          </a:prstGeom>
          <a:noFill/>
          <a:ln w="12700" cmpd="sng" cap="flat">
            <a:solidFill>
              <a:srgbClr val="DCDCDC">
                <a:alpha val="80000"/>
              </a:srgbClr>
            </a:solidFill>
            <a:prstDash val="solid"/>
            <a:round/>
          </a:ln>
        </p:spPr>
      </p:pic>
      <p:sp>
        <p:nvSpPr>
          <p:cNvPr name="AutoShape 17" id="17"/>
          <p:cNvSpPr/>
          <p:nvPr/>
        </p:nvSpPr>
        <p:spPr>
          <a:xfrm rot="0" flipH="false" flipV="false">
            <a:off x="6731000" y="5461000"/>
            <a:ext cx="2159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中国 CCC 认证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国家强制性安全认证，是产品在中国市场合法销售的准入门槛。</a:t>
            </a:r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9017000" y="5461000"/>
            <a:ext cx="2159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欧盟 CE 认证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符合欧盟健康、安全、环保标准，是产品进入欧洲市场的必备通行证。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02. 核心测试标准解读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032000"/>
            <a:ext cx="52070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286000"/>
            <a:ext cx="469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国际标准：IEC 60745-1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291" flipH="false" flipV="false">
            <a:off x="1016009" y="2914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3175000"/>
            <a:ext cx="254000" cy="2540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1397000" y="3149600"/>
            <a:ext cx="4445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标准全称：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《Hand-held motor-operated electric tools - Safety - Part 1: General requirements》，即手持式电动工具安全通用要求。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4064000"/>
            <a:ext cx="254000" cy="2540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397000" y="4038600"/>
            <a:ext cx="4445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核心地位：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国际电工委员会（IEC）发布的全球性基础标准，是世界各国制定本国电动工具安全标准的重要参考与依据。</a:t>
            </a:r>
            <a:endParaRPr lang="en-US" sz="1100"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5080000"/>
            <a:ext cx="254000" cy="2540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1397000" y="5054600"/>
            <a:ext cx="4445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关键章节：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第12章“发热”（Heating）详细规定了温升测试的环境条件、运行程序、测试方法及各部件的温度限值。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223000" y="2032000"/>
            <a:ext cx="52070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477000" y="2286000"/>
            <a:ext cx="469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中国国标：GB 3883.1</a:t>
            </a:r>
            <a:endParaRPr lang="en-US" sz="1100"/>
          </a:p>
        </p:txBody>
      </p:sp>
      <p:cxnSp>
        <p:nvCxnSpPr>
          <p:cNvPr name="Connector 15" id="15"/>
          <p:cNvCxnSpPr/>
          <p:nvPr/>
        </p:nvCxnSpPr>
        <p:spPr>
          <a:xfrm rot="-9291" flipH="false" flipV="false">
            <a:off x="6477009" y="2914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16" id="1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6477000" y="3175000"/>
            <a:ext cx="254000" cy="2540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6858000" y="3149600"/>
            <a:ext cx="4445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标准全称：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《手持式、可移式电动工具和园林工具的安全 第1部分：通用要求》，属于国家强制性（GB）安全标准。</a:t>
            </a:r>
            <a:endParaRPr lang="en-US" sz="1100"/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477000" y="4064000"/>
            <a:ext cx="254000" cy="2540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6858000" y="4038600"/>
            <a:ext cx="4445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等同采用：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等同采用（IDT）IEC 60745-1的最新版本，技术内容与国际标准完全一致，是中国市场准入和产品合规的法定依据。</a:t>
            </a:r>
            <a:endParaRPr lang="en-US" sz="1100"/>
          </a:p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6477000" y="5080000"/>
            <a:ext cx="254000" cy="254000"/>
          </a:xfrm>
          <a:prstGeom prst="rect">
            <a:avLst/>
          </a:prstGeom>
        </p:spPr>
      </p:pic>
      <p:sp>
        <p:nvSpPr>
          <p:cNvPr name="AutoShape 21" id="21"/>
          <p:cNvSpPr/>
          <p:nvPr/>
        </p:nvSpPr>
        <p:spPr>
          <a:xfrm rot="0" flipH="false" flipV="false">
            <a:off x="6858000" y="5054600"/>
            <a:ext cx="4445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关键章节：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第12章“发热”与IEC标准保持同步，对电动工具在额定负载下的温升限值、测试环境及方法做出了强制性规定。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02. 核心测试标准解读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14500"/>
            <a:ext cx="10668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标准要求电动工具在最不利工况下运行至热稳定状态，通过模拟极端电网环境与额定负载，对关键部件的温升进行严格监测，确保产品在连续工作中的安全性与可靠性。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984500"/>
            <a:ext cx="3429000" cy="3111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4285F4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3276600"/>
            <a:ext cx="355600" cy="3556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460500" y="3263900"/>
            <a:ext cx="266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01 严苛工况模拟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14946" flipH="false" flipV="false">
            <a:off x="1016014" y="3803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/>
          <p:nvPr/>
        </p:nvSpPr>
        <p:spPr>
          <a:xfrm rot="0" flipH="false" flipV="false">
            <a:off x="1016000" y="4000500"/>
            <a:ext cx="2921000" cy="196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电压应力：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在1.06倍额定电压下运行，模拟电网电压波动的极端上限，验证耐压稳定性。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负载设定：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施加额定负载或最不利负载组合，覆盖真实使用中的极限重载场景。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4381500" y="2984500"/>
            <a:ext cx="3429000" cy="3111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4285F4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4635500" y="3276600"/>
            <a:ext cx="355600" cy="3556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5080000" y="3263900"/>
            <a:ext cx="266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02 热稳定判定</a:t>
            </a:r>
            <a:endParaRPr lang="en-US" sz="1100"/>
          </a:p>
        </p:txBody>
      </p:sp>
      <p:cxnSp>
        <p:nvCxnSpPr>
          <p:cNvPr name="Connector 13" id="13"/>
          <p:cNvCxnSpPr/>
          <p:nvPr/>
        </p:nvCxnSpPr>
        <p:spPr>
          <a:xfrm rot="-14946" flipH="false" flipV="false">
            <a:off x="4635514" y="3803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4" id="14"/>
          <p:cNvSpPr/>
          <p:nvPr/>
        </p:nvSpPr>
        <p:spPr>
          <a:xfrm rot="0" flipH="false" flipV="false">
            <a:off x="4635500" y="4000500"/>
            <a:ext cx="2921000" cy="196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判定阈值：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当所有测量点的温度在连续30分钟内变化不超过1℃时，即视为达到热平衡状态。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测试意义：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确保产品在长时间连续运行后，温度不再显著上升，验证热管理能力。</a:t>
            </a:r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8001000" y="2984500"/>
            <a:ext cx="3429000" cy="3111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4285F4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8255000" y="3276600"/>
            <a:ext cx="355600" cy="3556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8699500" y="3263900"/>
            <a:ext cx="266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03 温升限值管控</a:t>
            </a:r>
            <a:endParaRPr lang="en-US" sz="1100"/>
          </a:p>
        </p:txBody>
      </p:sp>
      <p:cxnSp>
        <p:nvCxnSpPr>
          <p:cNvPr name="Connector 18" id="18"/>
          <p:cNvCxnSpPr/>
          <p:nvPr/>
        </p:nvCxnSpPr>
        <p:spPr>
          <a:xfrm rot="-14946" flipH="false" flipV="false">
            <a:off x="8255014" y="3803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9" id="19"/>
          <p:cNvSpPr/>
          <p:nvPr/>
        </p:nvSpPr>
        <p:spPr>
          <a:xfrm rot="0" flipH="false" flipV="false">
            <a:off x="8255000" y="4000500"/>
            <a:ext cx="2921000" cy="196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分级标准：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依据绝缘等级（A/E/B/F级）和零部件材质，设定差异化的最高允许温升（K）。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关键指标：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绕组、外壳及握持部件的温升必须严格低于限值，防止绝缘老化与烫伤风险。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测试环境与设备要求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1841500"/>
            <a:ext cx="609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01 标准化测试环境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2349500"/>
            <a:ext cx="6096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环境参数：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温度恒定控制在 (20 ± 5)℃，相对湿度 ≤ 75%，测试全程需在静止无风的环境中进行，避免气流干扰温升数据的准确性。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场地设施：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配备专业步入式恒温恒湿实验室，通过高精度环境控制系统，消除外界环境波动对测试结果的影响，保障实验数据的可重复性。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rcRect l="58" r="58" t="0" b="0"/>
          <a:stretch>
            <a:fillRect/>
          </a:stretch>
        </p:blipFill>
        <p:spPr>
          <a:xfrm rot="0" flipH="false" flipV="false">
            <a:off x="7620000" y="1778000"/>
            <a:ext cx="2705100" cy="2032000"/>
          </a:xfrm>
          <a:prstGeom prst="rect">
            <a:avLst/>
          </a:prstGeom>
          <a:noFill/>
          <a:ln w="25400" cmpd="sng" cap="flat">
            <a:solidFill>
              <a:srgbClr val="FFFFFF">
                <a:alpha val="90000"/>
              </a:srgbClr>
            </a:solidFill>
            <a:prstDash val="solid"/>
            <a:round/>
          </a:ln>
          <a:effectLst>
            <a:outerShdw dir="2700000" dist="50800" blurRad="127000" algn="tl" rotWithShape="false">
              <a:srgbClr val="000000">
                <a:alpha val="12000"/>
              </a:srgbClr>
            </a:outerShdw>
          </a:effectLst>
        </p:spPr>
      </p:pic>
      <p:sp>
        <p:nvSpPr>
          <p:cNvPr name="AutoShape 8" id="8"/>
          <p:cNvSpPr/>
          <p:nvPr/>
        </p:nvSpPr>
        <p:spPr>
          <a:xfrm rot="0" flipH="false" flipV="false">
            <a:off x="762000" y="4064000"/>
            <a:ext cx="10668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4254500"/>
            <a:ext cx="609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02 高精度测试设备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4762500"/>
            <a:ext cx="6096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供电保障：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采用可编程直流电源，输出电压与电流连续可调，具备高精度稳压稳流特性，精准匹配被测产品的额定供电需求。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负载模拟：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部署磁滞测功机系统，可实时加载并动态调整扭矩，真实还原电动工具在空载、负载及堵转等复杂工况下的运行状态。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rcRect l="0" r="0" t="438" b="438"/>
          <a:stretch>
            <a:fillRect/>
          </a:stretch>
        </p:blipFill>
        <p:spPr>
          <a:xfrm rot="0" flipH="false" flipV="false">
            <a:off x="7620000" y="4191000"/>
            <a:ext cx="2705100" cy="2032000"/>
          </a:xfrm>
          <a:prstGeom prst="rect">
            <a:avLst/>
          </a:prstGeom>
          <a:noFill/>
          <a:ln w="25400" cmpd="sng" cap="flat">
            <a:solidFill>
              <a:srgbClr val="FFFFFF">
                <a:alpha val="90000"/>
              </a:srgbClr>
            </a:solidFill>
            <a:prstDash val="solid"/>
            <a:round/>
          </a:ln>
          <a:effectLst>
            <a:outerShdw dir="2700000" dist="50800" blurRad="127000" algn="tl" rotWithShape="false">
              <a:srgbClr val="000000">
                <a:alpha val="12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测试环境与设备要求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5461000" cy="19685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1841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01 温度测量核心组件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2286000"/>
            <a:ext cx="4953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热电偶：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选用工业级K型热电偶，具备高灵敏度与微型化设计，可精准捕捉电机内部的瞬态温度变化。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采集记录：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配备多通道数据采集仪，实现多路温度同步采集与存储，支持温升曲线实时绘制与历史回溯。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" y="3810000"/>
            <a:ext cx="5461000" cy="24130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4000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02 辅助检测与校准工具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4546600"/>
            <a:ext cx="228600" cy="2286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397000" y="4508500"/>
            <a:ext cx="4826000" cy="482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直流电阻测试仪：</a:t>
            </a: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基于电阻法原理，精准计算绕组温升，作为热电偶测温的交叉验证手段。</a:t>
            </a:r>
            <a:endParaRPr lang="en-US" sz="1100"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5105400"/>
            <a:ext cx="228600" cy="2286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1397000" y="5080000"/>
            <a:ext cx="4826000" cy="482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红外热成像仪：</a:t>
            </a: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非接触式快速扫描，直观呈现设备表面热点分布，辅助定位异常发热源。</a:t>
            </a:r>
            <a:endParaRPr lang="en-US" sz="1100"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5664200"/>
            <a:ext cx="228600" cy="22860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 flipH="false" flipV="false">
            <a:off x="1397000" y="5638800"/>
            <a:ext cx="4826000" cy="482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导热硅脂：</a:t>
            </a: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填充热电偶与被测表面的微观空隙，降低接触热阻，确保测温数据真实有效。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604000" y="1651000"/>
            <a:ext cx="5080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D1D5DB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rcRect l="9821" r="9821" t="0" b="0"/>
          <a:stretch>
            <a:fillRect/>
          </a:stretch>
        </p:blipFill>
        <p:spPr>
          <a:xfrm rot="0" flipH="false" flipV="false">
            <a:off x="6794500" y="1803400"/>
            <a:ext cx="1905000" cy="1778000"/>
          </a:xfrm>
          <a:prstGeom prst="roundRect">
            <a:avLst>
              <a:gd name="adj" fmla="val 5714"/>
            </a:avLst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17" id="17"/>
          <p:cNvSpPr/>
          <p:nvPr/>
        </p:nvSpPr>
        <p:spPr>
          <a:xfrm rot="0" flipH="false" flipV="false">
            <a:off x="8890000" y="1803400"/>
            <a:ext cx="2730500" cy="177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K型热电偶传感器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采用铠装结构，耐震动、耐腐蚀，适用于电机内部等复杂环境的多点温度监测，响应时间快，测量精度高。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6604000" y="4127500"/>
            <a:ext cx="5080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D1D5DB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0"/>
          <a:srcRect l="352" r="352" t="0" b="0"/>
          <a:stretch>
            <a:fillRect/>
          </a:stretch>
        </p:blipFill>
        <p:spPr>
          <a:xfrm rot="0" flipH="false" flipV="false">
            <a:off x="6794500" y="4279900"/>
            <a:ext cx="1905000" cy="1778000"/>
          </a:xfrm>
          <a:prstGeom prst="roundRect">
            <a:avLst>
              <a:gd name="adj" fmla="val 5714"/>
            </a:avLst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20" id="20"/>
          <p:cNvSpPr/>
          <p:nvPr/>
        </p:nvSpPr>
        <p:spPr>
          <a:xfrm rot="0" flipH="false" flipV="false">
            <a:off x="8890000" y="4279900"/>
            <a:ext cx="2730500" cy="177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多路温度采集仪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支持8路及以上通道同步输入，具备1Hz高速采样能力，彩色触控屏实时显示数据，支持U盘自动存储与导出。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04. 详细测试步骤与操作规范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r="0" t="0" b="0"/>
          <a:stretch>
            <a:fillRect/>
          </a:stretch>
        </p:blipFill>
        <p:spPr>
          <a:xfrm rot="0" flipH="false" flipV="false">
            <a:off x="762000" y="1905000"/>
            <a:ext cx="3810000" cy="2540000"/>
          </a:xfrm>
          <a:prstGeom prst="roundRect">
            <a:avLst>
              <a:gd name="adj" fmla="val 6000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101600" blurRad="203200" algn="tl" rotWithShape="false">
              <a:srgbClr val="4285F4">
                <a:alpha val="15000"/>
              </a:srgbClr>
            </a:outerShdw>
          </a:effectLst>
        </p:spPr>
      </p:pic>
      <p:sp>
        <p:nvSpPr>
          <p:cNvPr name="AutoShape 5" id="5"/>
          <p:cNvSpPr/>
          <p:nvPr/>
        </p:nvSpPr>
        <p:spPr>
          <a:xfrm rot="0" flipH="false" flipV="false">
            <a:off x="762000" y="4699000"/>
            <a:ext cx="3810000" cy="14605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4889500"/>
            <a:ext cx="3556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关键规范：热电偶安装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必须使用导热硅脂填充热电偶与被测表面的间隙，确保两者完全紧贴并牢固固定，以消除空气热阻，保证温度采集的真实有效。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953000" y="1905000"/>
            <a:ext cx="6477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5207000" y="2095500"/>
            <a:ext cx="304800" cy="3048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5651500" y="2057400"/>
            <a:ext cx="5715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 样品环境适应与基准测量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5207000" y="2565400"/>
            <a:ext cx="5969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将样品置于标准测试环境中</a:t>
            </a:r>
            <a:r>
              <a:rPr lang="en-US" b="tru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静置至少4小时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以达到热平衡；随后精准测量并记录初始环境温度（t₁）及电机绕组的冷态直流电阻（R₁），作为后续温升计算的核心基准数据。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4953000" y="3683000"/>
            <a:ext cx="6477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 核心测温点位全覆盖（共6处）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4953000" y="4191000"/>
            <a:ext cx="2070100" cy="952500"/>
          </a:xfrm>
          <a:prstGeom prst="roundRect">
            <a:avLst>
              <a:gd name="adj" fmla="val 0"/>
            </a:avLst>
          </a:prstGeom>
          <a:solidFill>
            <a:srgbClr val="F0F5FF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5080000" y="4343400"/>
            <a:ext cx="228600" cy="22860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 flipH="false" flipV="false">
            <a:off x="5359400" y="4318000"/>
            <a:ext cx="17145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手柄握持区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5080000" y="4673600"/>
            <a:ext cx="18796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用户操作时的主要接触位置，重点监测触感温度是否超标。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7150100" y="4191000"/>
            <a:ext cx="2070100" cy="952500"/>
          </a:xfrm>
          <a:prstGeom prst="roundRect">
            <a:avLst>
              <a:gd name="adj" fmla="val 0"/>
            </a:avLst>
          </a:prstGeom>
          <a:solidFill>
            <a:srgbClr val="F0F5FF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7277100" y="4343400"/>
            <a:ext cx="228600" cy="228600"/>
          </a:xfrm>
          <a:prstGeom prst="rect">
            <a:avLst/>
          </a:prstGeom>
        </p:spPr>
      </p:pic>
      <p:sp>
        <p:nvSpPr>
          <p:cNvPr name="AutoShape 18" id="18"/>
          <p:cNvSpPr/>
          <p:nvPr/>
        </p:nvSpPr>
        <p:spPr>
          <a:xfrm rot="0" flipH="false" flipV="false">
            <a:off x="7556500" y="4318000"/>
            <a:ext cx="17145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开关操作区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7277100" y="4673600"/>
            <a:ext cx="18796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按钮或拨杆表面，高频交互部件的温升监测点。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9347200" y="4191000"/>
            <a:ext cx="2070100" cy="952500"/>
          </a:xfrm>
          <a:prstGeom prst="roundRect">
            <a:avLst>
              <a:gd name="adj" fmla="val 0"/>
            </a:avLst>
          </a:prstGeom>
          <a:solidFill>
            <a:srgbClr val="F0F5FF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0" flipH="false" flipV="false">
            <a:off x="9474200" y="4343400"/>
            <a:ext cx="228600" cy="228600"/>
          </a:xfrm>
          <a:prstGeom prst="rect">
            <a:avLst/>
          </a:prstGeom>
        </p:spPr>
      </p:pic>
      <p:sp>
        <p:nvSpPr>
          <p:cNvPr name="AutoShape 22" id="22"/>
          <p:cNvSpPr/>
          <p:nvPr/>
        </p:nvSpPr>
        <p:spPr>
          <a:xfrm rot="0" flipH="false" flipV="false">
            <a:off x="9753600" y="4318000"/>
            <a:ext cx="17145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外壳易触区</a:t>
            </a:r>
            <a:endParaRPr lang="en-US" sz="1100"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9474200" y="4673600"/>
            <a:ext cx="18796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靠近电机和齿轮箱的外壳表面，热量集中的关键区域。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4953000" y="5270500"/>
            <a:ext cx="2070100" cy="952500"/>
          </a:xfrm>
          <a:prstGeom prst="roundRect">
            <a:avLst>
              <a:gd name="adj" fmla="val 0"/>
            </a:avLst>
          </a:prstGeom>
          <a:solidFill>
            <a:srgbClr val="F0F5FF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0" flipH="false" flipV="false">
            <a:off x="5080000" y="5422900"/>
            <a:ext cx="228600" cy="228600"/>
          </a:xfrm>
          <a:prstGeom prst="rect">
            <a:avLst/>
          </a:prstGeom>
        </p:spPr>
      </p:pic>
      <p:sp>
        <p:nvSpPr>
          <p:cNvPr name="AutoShape 26" id="26"/>
          <p:cNvSpPr/>
          <p:nvPr/>
        </p:nvSpPr>
        <p:spPr>
          <a:xfrm rot="0" flipH="false" flipV="false">
            <a:off x="5359400" y="5397500"/>
            <a:ext cx="17145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电源线入口</a:t>
            </a:r>
            <a:endParaRPr lang="en-US" sz="1100"/>
          </a:p>
        </p:txBody>
      </p:sp>
      <p:sp>
        <p:nvSpPr>
          <p:cNvPr name="AutoShape 27" id="27"/>
          <p:cNvSpPr/>
          <p:nvPr/>
        </p:nvSpPr>
        <p:spPr>
          <a:xfrm rot="0" flipH="false" flipV="false">
            <a:off x="5080000" y="5753100"/>
            <a:ext cx="18796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工具本体与电源线连接部位，关注接触电阻发热。</a:t>
            </a:r>
            <a:endParaRPr lang="en-US" sz="1100"/>
          </a:p>
        </p:txBody>
      </p:sp>
      <p:sp>
        <p:nvSpPr>
          <p:cNvPr name="AutoShape 28" id="28"/>
          <p:cNvSpPr/>
          <p:nvPr/>
        </p:nvSpPr>
        <p:spPr>
          <a:xfrm rot="0" flipH="false" flipV="false">
            <a:off x="7150100" y="5270500"/>
            <a:ext cx="2070100" cy="952500"/>
          </a:xfrm>
          <a:prstGeom prst="roundRect">
            <a:avLst>
              <a:gd name="adj" fmla="val 0"/>
            </a:avLst>
          </a:prstGeom>
          <a:solidFill>
            <a:srgbClr val="F0F5FF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9" id="29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0" flipH="false" flipV="false">
            <a:off x="7277100" y="5422900"/>
            <a:ext cx="228600" cy="228600"/>
          </a:xfrm>
          <a:prstGeom prst="rect">
            <a:avLst/>
          </a:prstGeom>
        </p:spPr>
      </p:pic>
      <p:sp>
        <p:nvSpPr>
          <p:cNvPr name="AutoShape 30" id="30"/>
          <p:cNvSpPr/>
          <p:nvPr/>
        </p:nvSpPr>
        <p:spPr>
          <a:xfrm rot="0" flipH="false" flipV="false">
            <a:off x="7556500" y="5397500"/>
            <a:ext cx="17145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内部关键件</a:t>
            </a:r>
            <a:endParaRPr lang="en-US" sz="1100"/>
          </a:p>
        </p:txBody>
      </p:sp>
      <p:sp>
        <p:nvSpPr>
          <p:cNvPr name="AutoShape 31" id="31"/>
          <p:cNvSpPr/>
          <p:nvPr/>
        </p:nvSpPr>
        <p:spPr>
          <a:xfrm rot="0" flipH="false" flipV="false">
            <a:off x="7277100" y="5753100"/>
            <a:ext cx="18796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功率MOS管、变压器等核心发热源的直接测温。</a:t>
            </a:r>
            <a:endParaRPr lang="en-US" sz="1100"/>
          </a:p>
        </p:txBody>
      </p:sp>
      <p:sp>
        <p:nvSpPr>
          <p:cNvPr name="AutoShape 32" id="32"/>
          <p:cNvSpPr/>
          <p:nvPr/>
        </p:nvSpPr>
        <p:spPr>
          <a:xfrm rot="0" flipH="false" flipV="false">
            <a:off x="9347200" y="5270500"/>
            <a:ext cx="2070100" cy="952500"/>
          </a:xfrm>
          <a:prstGeom prst="roundRect">
            <a:avLst>
              <a:gd name="adj" fmla="val 0"/>
            </a:avLst>
          </a:prstGeom>
          <a:solidFill>
            <a:srgbClr val="F0F5FF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33" id="33"/>
          <p:cNvPicPr>
            <a:picLocks noChangeAspect="true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0" flipH="false" flipV="false">
            <a:off x="9474200" y="5422900"/>
            <a:ext cx="228600" cy="228600"/>
          </a:xfrm>
          <a:prstGeom prst="rect">
            <a:avLst/>
          </a:prstGeom>
        </p:spPr>
      </p:pic>
      <p:sp>
        <p:nvSpPr>
          <p:cNvPr name="AutoShape 34" id="34"/>
          <p:cNvSpPr/>
          <p:nvPr/>
        </p:nvSpPr>
        <p:spPr>
          <a:xfrm rot="0" flipH="false" flipV="false">
            <a:off x="9753600" y="5397500"/>
            <a:ext cx="17145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电机绕组（电阻法）</a:t>
            </a:r>
            <a:endParaRPr lang="en-US" sz="1100"/>
          </a:p>
        </p:txBody>
      </p:sp>
      <p:sp>
        <p:nvSpPr>
          <p:cNvPr name="AutoShape 35" id="35"/>
          <p:cNvSpPr/>
          <p:nvPr/>
        </p:nvSpPr>
        <p:spPr>
          <a:xfrm rot="0" flipH="false" flipV="false">
            <a:off x="9474200" y="5753100"/>
            <a:ext cx="18796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无需布置热电偶，通过冷态/热态电阻差值计算温升。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04. 详细测试步骤与操作规范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032000"/>
            <a:ext cx="52705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286000"/>
            <a:ext cx="4826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01 测试运行实施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167" flipH="false" flipV="false">
            <a:off x="1016008" y="2787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3048000"/>
            <a:ext cx="304800" cy="3048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1460500" y="3022600"/>
            <a:ext cx="4445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电压校准：</a:t>
            </a:r>
            <a:r>
              <a:rPr lang="en-US" b="fals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将输入电源电压精确调至额定值的</a:t>
            </a: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1.06倍</a:t>
            </a:r>
            <a:r>
              <a:rPr lang="en-US" b="fals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，确保供电环境符合测试标准。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3810000"/>
            <a:ext cx="304800" cy="3048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460500" y="3784600"/>
            <a:ext cx="4445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负载运行：</a:t>
            </a:r>
            <a:r>
              <a:rPr lang="en-US" b="fals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启动被测工具，使其在</a:t>
            </a: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额定负载</a:t>
            </a:r>
            <a:r>
              <a:rPr lang="en-US" b="fals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条件下连续不间断运转，模拟真实工况。</a:t>
            </a:r>
            <a:endParaRPr lang="en-US" sz="1100"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4699000"/>
            <a:ext cx="304800" cy="3048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1460500" y="4673600"/>
            <a:ext cx="4445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全域采集：</a:t>
            </a:r>
            <a:r>
              <a:rPr lang="en-US" b="fals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同步开启多路数据采集器，对所有热电偶监测点进行无间断温度记录。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223000" y="2032000"/>
            <a:ext cx="52705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477000" y="2286000"/>
            <a:ext cx="4826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02 热稳定判定规则</a:t>
            </a:r>
            <a:endParaRPr lang="en-US" sz="1100"/>
          </a:p>
        </p:txBody>
      </p:sp>
      <p:cxnSp>
        <p:nvCxnSpPr>
          <p:cNvPr name="Connector 15" id="15"/>
          <p:cNvCxnSpPr/>
          <p:nvPr/>
        </p:nvCxnSpPr>
        <p:spPr>
          <a:xfrm rot="-9167" flipH="false" flipV="false">
            <a:off x="6477008" y="2787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6" id="16"/>
          <p:cNvSpPr/>
          <p:nvPr/>
        </p:nvSpPr>
        <p:spPr>
          <a:xfrm rot="0" flipH="false" flipV="false">
            <a:off x="6477000" y="2984500"/>
            <a:ext cx="4762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持续运行直至系统热平衡。热稳定状态是判定设备是否达到设计指标的关键前提，其核心量化标准为：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477000" y="3873500"/>
            <a:ext cx="4762500" cy="10795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667500" y="4064000"/>
            <a:ext cx="355600" cy="3556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7112000" y="4000500"/>
            <a:ext cx="41275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判定阈值：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所有关键测量点的温度值，在连续</a:t>
            </a: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30分钟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内的变化幅度均不超过</a:t>
            </a: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1℃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762000" y="5588000"/>
            <a:ext cx="10731500" cy="825500"/>
          </a:xfrm>
          <a:prstGeom prst="roundRect">
            <a:avLst>
              <a:gd name="adj" fmla="val 0"/>
            </a:avLst>
          </a:prstGeom>
          <a:solidFill>
            <a:srgbClr val="333333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0" flipH="false" flipV="false">
            <a:off x="1016000" y="5816600"/>
            <a:ext cx="304800" cy="304800"/>
          </a:xfrm>
          <a:prstGeom prst="rect">
            <a:avLst/>
          </a:prstGeom>
        </p:spPr>
      </p:pic>
      <p:sp>
        <p:nvSpPr>
          <p:cNvPr name="AutoShape 22" id="22"/>
          <p:cNvSpPr/>
          <p:nvPr/>
        </p:nvSpPr>
        <p:spPr>
          <a:xfrm rot="0" flipH="false" flipV="false">
            <a:off x="1460500" y="5740400"/>
            <a:ext cx="9906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注意事项：</a:t>
            </a:r>
            <a:r>
              <a:rPr lang="en-US" b="false" i="false" strike="noStrike" u="none" sz="1300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测试期间需专人值守，密切关注电压稳定性与设备异常噪音。若任一测点温度突变超过5℃或超出安全阈值，应立即切断电源并停止测试。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04. 详细测试步骤与操作规范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286000"/>
            <a:ext cx="304800" cy="3048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1460500" y="2260600"/>
            <a:ext cx="431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01 测试结束与即时记录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2921000"/>
            <a:ext cx="4699000" cy="952500"/>
          </a:xfrm>
          <a:prstGeom prst="roundRect">
            <a:avLst>
              <a:gd name="adj" fmla="val 0"/>
            </a:avLst>
          </a:prstGeom>
          <a:solidFill>
            <a:srgbClr val="4285F4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168400" y="3073400"/>
            <a:ext cx="254000" cy="2540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1524000" y="3022600"/>
            <a:ext cx="4191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切断电源：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确认电机达到热稳定状态后，立即断开供电回路，停止运行，防止热量持续积累干扰后续测量。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4127500"/>
            <a:ext cx="4699000" cy="1206500"/>
          </a:xfrm>
          <a:prstGeom prst="roundRect">
            <a:avLst>
              <a:gd name="adj" fmla="val 0"/>
            </a:avLst>
          </a:prstGeom>
          <a:solidFill>
            <a:srgbClr val="4285F4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168400" y="4279900"/>
            <a:ext cx="254000" cy="2540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1524000" y="4229100"/>
            <a:ext cx="4191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关键数据采集：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迅速测量绕组热态电阻(R₂)，精确至小数点后两位；同步记录断电瞬间的环境温度(t₂)，确保数据时效性。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223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477000" y="2286000"/>
            <a:ext cx="304800" cy="3048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6921500" y="2260600"/>
            <a:ext cx="431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02 温升计算与规范公式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477000" y="2921000"/>
            <a:ext cx="4699000" cy="952500"/>
          </a:xfrm>
          <a:prstGeom prst="roundRect">
            <a:avLst>
              <a:gd name="adj" fmla="val 0"/>
            </a:avLst>
          </a:prstGeom>
          <a:solidFill>
            <a:srgbClr val="4285F4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667500" y="3022600"/>
            <a:ext cx="4445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表面温升 (直观法)：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ΔT = T_实测 - T_环境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直接采集电机外壳与环境温差，反映直观散热表现。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6477000" y="4127500"/>
            <a:ext cx="4699000" cy="1460500"/>
          </a:xfrm>
          <a:prstGeom prst="roundRect">
            <a:avLst>
              <a:gd name="adj" fmla="val 0"/>
            </a:avLst>
          </a:prstGeom>
          <a:solidFill>
            <a:srgbClr val="4285F4">
              <a:alpha val="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6667500" y="4229100"/>
            <a:ext cx="4445000" cy="1333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绕组温升 (电阻法/国标推荐)：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ΔT = [(R₂/R₁)×(234.5+t₁)] - (234.5+t₂)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注：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234.5为铜绕组温度系数常数，此方法为电机温升测试的标准计量方式，精度最高。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762000" y="58420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FFEB3B">
              <a:alpha val="15000"/>
            </a:srgbClr>
          </a:solidFill>
          <a:ln w="12700" cmpd="sng" cap="flat">
            <a:solidFill>
              <a:srgbClr val="FBBC05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0" flipH="false" flipV="false">
            <a:off x="1016000" y="6032500"/>
            <a:ext cx="254000" cy="254000"/>
          </a:xfrm>
          <a:prstGeom prst="rect">
            <a:avLst/>
          </a:prstGeom>
        </p:spPr>
      </p:pic>
      <p:sp>
        <p:nvSpPr>
          <p:cNvPr name="AutoShape 22" id="22"/>
          <p:cNvSpPr/>
          <p:nvPr/>
        </p:nvSpPr>
        <p:spPr>
          <a:xfrm rot="0" flipH="false" flipV="false">
            <a:off x="1397000" y="5994400"/>
            <a:ext cx="990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5D4037"/>
                </a:solidFill>
                <a:latin typeface="Noto Sans SC"/>
                <a:ea typeface="Noto Sans SC"/>
                <a:cs typeface="Noto Sans SC"/>
                <a:sym typeface="Noto Sans SC"/>
              </a:rPr>
              <a:t>操作警示：</a:t>
            </a:r>
            <a:r>
              <a:rPr lang="en-US" b="false" i="false" strike="noStrike" u="none" sz="1300">
                <a:solidFill>
                  <a:srgbClr val="5D4037"/>
                </a:solidFill>
                <a:latin typeface="Noto Sans SC"/>
                <a:ea typeface="Noto Sans SC"/>
                <a:cs typeface="Noto Sans SC"/>
                <a:sym typeface="Noto Sans SC"/>
              </a:rPr>
              <a:t>热态电阻(R₂)必须在断电后30秒内完成测量，以最大限度减少绕组自然冷却带来的计算误差，确保数据真实有效。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05. 关键部位温度限值（依据GB 3883.1）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145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国家标准GB 3883.1对电动工具各关键部位的最高正常温升限值（ΔT）作出了明确规定，这是保障产品使用安全、防止热危害的核心技术指标与设计红线。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762000" y="2667000"/>
          <a:ext cx="10668000" cy="30099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56000"/>
                <a:gridCol w="3556000"/>
                <a:gridCol w="3556000"/>
              </a:tblGrid>
              <a:tr h="5715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6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关键部位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6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绝缘等级 / 材质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6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最高温升限值 (K)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100000"/>
                      </a:srgbClr>
                    </a:solidFill>
                  </a:tcPr>
                </a:tc>
              </a:tr>
              <a:tr h="4064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33333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电机绕组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8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555555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E级绝缘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8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4285F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75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8000"/>
                      </a:srgbClr>
                    </a:solidFill>
                  </a:tcPr>
                </a:tc>
              </a:tr>
              <a:tr h="4064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33333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电机绕组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555555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B级绝缘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4285F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85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</a:tr>
              <a:tr h="4064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33333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电机绕组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8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555555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F级绝缘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8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4285F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105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8000"/>
                      </a:srgbClr>
                    </a:solidFill>
                  </a:tcPr>
                </a:tc>
              </a:tr>
              <a:tr h="4064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33333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操作手柄 (手握区)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555555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热塑性 / 热固性 / 金属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4285F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 / 35 / 30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</a:tr>
              <a:tr h="4064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33333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外壳 (易触及表面)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8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555555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热塑性 / 热固性 / 金属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8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4285F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 / 50 / 55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285F4">
                        <a:alpha val="8000"/>
                      </a:srgbClr>
                    </a:solidFill>
                  </a:tcPr>
                </a:tc>
              </a:tr>
              <a:tr h="4064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33333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电源线入口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555555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通用要求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4285F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45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6" id="6"/>
          <p:cNvSpPr/>
          <p:nvPr/>
        </p:nvSpPr>
        <p:spPr>
          <a:xfrm rot="0" flipH="false" flipV="false">
            <a:off x="762000" y="60960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true" strike="noStrike" u="none" sz="1300">
                <a:solidFill>
                  <a:srgbClr val="777777"/>
                </a:solidFill>
                <a:latin typeface="Noto Sans SC"/>
                <a:ea typeface="Noto Sans SC"/>
                <a:cs typeface="Noto Sans SC"/>
                <a:sym typeface="Noto Sans SC"/>
              </a:rPr>
              <a:t>注：温升的计量中，1K（开尔文）的温升在数值上等同于1℃（摄氏度）的温升，二者在工程应用中具有同等的参考价值。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06. 常见问题与解决方案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问题聚焦：电机绕组温升超标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286000"/>
            <a:ext cx="10668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603500"/>
            <a:ext cx="304800" cy="3048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460500" y="2438400"/>
            <a:ext cx="9652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现象表征：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实测绕组温升数值持续超出国标或设计限值，导致电机内部热量积聚，不仅加速绝缘层老化、缩短电机使用寿命，严重时甚至引发绕组烧毁、设备停机等安全事故。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62000" y="3556000"/>
            <a:ext cx="5207000" cy="2730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3746500"/>
            <a:ext cx="254000" cy="2540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397000" y="3721100"/>
            <a:ext cx="3810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核心诱因深度剖析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9291" flipH="false" flipV="false">
            <a:off x="1016009" y="4184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/>
          <p:nvPr/>
        </p:nvSpPr>
        <p:spPr>
          <a:xfrm rot="0" flipH="false" flipV="false">
            <a:off x="1016000" y="4318000"/>
            <a:ext cx="46990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01 电磁设计偏差：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绕组线径选型过细，导致铜损过大，成为主要热源。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02 材料等级不足：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实际采用的绝缘材料耐温等级低于设计标准，耐热性差。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03 散热系统低效：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风道设计不合理或风扇效率低，热量无法及时排出。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04 装配工艺缺陷：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定子与机壳贴合不良，破坏热传导路径，造成热量淤积。</a:t>
            </a:r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223000" y="3556000"/>
            <a:ext cx="5207000" cy="27305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6477000" y="3746500"/>
            <a:ext cx="254000" cy="2540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6858000" y="3721100"/>
            <a:ext cx="3810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系统化解决方案策略</a:t>
            </a:r>
            <a:endParaRPr lang="en-US" sz="1100"/>
          </a:p>
        </p:txBody>
      </p:sp>
      <p:cxnSp>
        <p:nvCxnSpPr>
          <p:cNvPr name="Connector 16" id="16"/>
          <p:cNvCxnSpPr/>
          <p:nvPr/>
        </p:nvCxnSpPr>
        <p:spPr>
          <a:xfrm rot="-9291" flipH="false" flipV="false">
            <a:off x="6477009" y="4184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7" id="17"/>
          <p:cNvSpPr/>
          <p:nvPr/>
        </p:nvSpPr>
        <p:spPr>
          <a:xfrm rot="0" flipH="false" flipV="false">
            <a:off x="6477000" y="4318000"/>
            <a:ext cx="46990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01 优化电磁方案：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重新核算电磁参数，适当增大导线截面积，从源头降低损耗。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02 升级绝缘体系：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更换更高耐温等级的绝缘材料（如升级为H级），提升耐热裕度。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03 强化散热设计：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优化风道结构，匹配高效率轴流风扇，提升强制风冷效果。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04 规范装配工艺：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严格执行定子压装工艺，确保机座配合紧密，强化热传导效率。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06. 常见问题与解决方案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5240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问题2：手柄或外壳表面温度过高（用户体感烫手）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413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667000"/>
            <a:ext cx="355600" cy="3556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473200" y="26670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01 核心现象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15211" flipH="false" flipV="false">
            <a:off x="1016014" y="3232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/>
          <p:nvPr/>
        </p:nvSpPr>
        <p:spPr>
          <a:xfrm rot="0" flipH="false" flipV="false">
            <a:off x="1016000" y="3429000"/>
            <a:ext cx="28702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手柄或外壳的实际温升超出人体可接受的舒适阈值（通常＞45℃），用户触摸时有明显灼热感甚至烫手，不仅影响握持体验，还可能带来安全隐患，是产品体验的主要负面反馈点之一。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4406900" y="2413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4660900" y="2667000"/>
            <a:ext cx="355600" cy="3556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5118100" y="26670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02 关键诱因</a:t>
            </a:r>
            <a:endParaRPr lang="en-US" sz="1100"/>
          </a:p>
        </p:txBody>
      </p:sp>
      <p:cxnSp>
        <p:nvCxnSpPr>
          <p:cNvPr name="Connector 13" id="13"/>
          <p:cNvCxnSpPr/>
          <p:nvPr/>
        </p:nvCxnSpPr>
        <p:spPr>
          <a:xfrm rot="-15211" flipH="false" flipV="false">
            <a:off x="4660914" y="3232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4" id="14"/>
          <p:cNvSpPr/>
          <p:nvPr/>
        </p:nvSpPr>
        <p:spPr>
          <a:xfrm rot="0" flipH="false" flipV="false">
            <a:off x="4660900" y="3429000"/>
            <a:ext cx="28702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1. 热阻过低：</a:t>
            </a: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热源与外壳间无有效隔热，热量直接传导。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2. 材料耐热性差：</a:t>
            </a: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塑料熔点低，易吸收并传导热量。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3. 局部热点：</a:t>
            </a: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功率器件未隔离，直接紧贴外壳内壁。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8051800" y="2413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8305800" y="2667000"/>
            <a:ext cx="355600" cy="3556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8763000" y="26670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03 优化方案</a:t>
            </a:r>
            <a:endParaRPr lang="en-US" sz="1100"/>
          </a:p>
        </p:txBody>
      </p:sp>
      <p:cxnSp>
        <p:nvCxnSpPr>
          <p:cNvPr name="Connector 18" id="18"/>
          <p:cNvCxnSpPr/>
          <p:nvPr/>
        </p:nvCxnSpPr>
        <p:spPr>
          <a:xfrm rot="-15211" flipH="false" flipV="false">
            <a:off x="8305814" y="3232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9" id="19"/>
          <p:cNvSpPr/>
          <p:nvPr/>
        </p:nvSpPr>
        <p:spPr>
          <a:xfrm rot="0" flipH="false" flipV="false">
            <a:off x="8305800" y="3429000"/>
            <a:ext cx="28702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1. 物理阻断：</a:t>
            </a: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增加气凝胶或硅胶隔热垫，或设计空气层。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2. 材料升级：</a:t>
            </a: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选用耐高温改性工程塑料（如玻纤增强PP）。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3. 定向散热：</a:t>
            </a: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为发热件加装散热片，并进行结构隔离。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762000" y="5969000"/>
            <a:ext cx="10668000" cy="4572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889000" y="6045200"/>
            <a:ext cx="1041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💡 设计总结：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解决温升问题的核心在于“阻断路径、提升耐受、强化散热”，需从结构设计与材料选型两方面双管齐下。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06. 常见问题与解决方案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286000"/>
            <a:ext cx="469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01 / 测试数据重复性差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291" flipH="false" flipV="false">
            <a:off x="1016009" y="2914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1016000" y="3111500"/>
            <a:ext cx="4699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▍核心诱因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400">
                <a:solidFill>
                  <a:srgbClr val="616161"/>
                </a:solidFill>
                <a:latin typeface="Noto Sans SC"/>
                <a:ea typeface="Noto Sans SC"/>
                <a:cs typeface="Noto Sans SC"/>
                <a:sym typeface="Noto Sans SC"/>
              </a:rPr>
              <a:t>环境温度波动引发传感器温漂，热电偶与被测件接触虚接造成信号损耗，以及被测负载输出功率不稳定，共同导致采集数据离散性大，无法形成有效对照。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4318000"/>
            <a:ext cx="4699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▍应对策略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400">
                <a:solidFill>
                  <a:srgbClr val="616161"/>
                </a:solidFill>
                <a:latin typeface="Noto Sans SC"/>
                <a:ea typeface="Noto Sans SC"/>
                <a:cs typeface="Noto Sans SC"/>
                <a:sym typeface="Noto Sans SC"/>
              </a:rPr>
              <a:t>转移至恒温恒湿实验室消除环境干扰；严格执行热电偶安装标准，保证端面紧密贴合；采用高精度伺服测功机，确保负载输出的精准度与稳定性。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223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477000" y="2286000"/>
            <a:ext cx="469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02 / 开关或内部接线过热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9291" flipH="false" flipV="false">
            <a:off x="6477009" y="2914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/>
          <p:nvPr/>
        </p:nvSpPr>
        <p:spPr>
          <a:xfrm rot="0" flipH="false" flipV="false">
            <a:off x="6477000" y="3111500"/>
            <a:ext cx="4699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▍核心诱因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400">
                <a:solidFill>
                  <a:srgbClr val="616161"/>
                </a:solidFill>
                <a:latin typeface="Noto Sans SC"/>
                <a:ea typeface="Noto Sans SC"/>
                <a:cs typeface="Noto Sans SC"/>
                <a:sym typeface="Noto Sans SC"/>
              </a:rPr>
              <a:t>开关触点额定容量不足导致长期过载；接线端子压接松动或氧化，接触电阻增大产生焦耳热；导线线径过细，载流能力不足引发持续发热。</a:t>
            </a:r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477000" y="4318000"/>
            <a:ext cx="4699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▍应对策略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400">
                <a:solidFill>
                  <a:srgbClr val="616161"/>
                </a:solidFill>
                <a:latin typeface="Noto Sans SC"/>
                <a:ea typeface="Noto Sans SC"/>
                <a:cs typeface="Noto Sans SC"/>
                <a:sym typeface="Noto Sans SC"/>
              </a:rPr>
              <a:t>更换高规格工业级开关并预留安全裕量；使用专用工具重新压接端子，去除氧化层；匹配并更换足径耐高温导线，同时优化设备内部散热风道。</a:t>
            </a:r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762000" y="58420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4285F4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952500" y="5943600"/>
            <a:ext cx="10287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专家提示：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设备异常多源于初期选型匹配偏差与现场安装工艺不规范，严格遵循标准化操作与定期维护，是保障测试系统长期稳定运行的核心前提。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07. 测试报告的核心内容与撰写要点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968500"/>
            <a:ext cx="406400" cy="4064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1524000" y="1930400"/>
            <a:ext cx="431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 基础信息与溯源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包含报告编号、样品型号规格、测试起止日期及依据的国标/行标，确保报告具备唯一可追溯性，是质量证明的基础。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" y="32385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3429000"/>
            <a:ext cx="406400" cy="4064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1524000" y="3390900"/>
            <a:ext cx="431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 环境条件与设备清单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记录实验室温湿度、大气压等环境参数；列明功率分析仪、测温仪等核心设备的型号与编号，确保测试条件受控。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62000" y="4699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4889500"/>
            <a:ext cx="406400" cy="4064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1524000" y="4851400"/>
            <a:ext cx="431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 测试方法与实施细节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简述样品预处理步骤、热电偶布置点位与固定方式，明确测试加载功率、持续时间及终止条件，还原试验过程。</a:t>
            </a:r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223000" y="1778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477000" y="1968500"/>
            <a:ext cx="406400" cy="4064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6985000" y="1930400"/>
            <a:ext cx="431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 数据结果与图表分析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以表格汇总各测点实测值与标准限值对比；推荐附温升变化曲线图直观展示热稳定过程，并单独说明电阻法计算细节。</a:t>
            </a:r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223000" y="32385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0" flipH="false" flipV="false">
            <a:off x="6477000" y="3429000"/>
            <a:ext cx="406400" cy="406400"/>
          </a:xfrm>
          <a:prstGeom prst="rect">
            <a:avLst/>
          </a:prstGeom>
        </p:spPr>
      </p:pic>
      <p:sp>
        <p:nvSpPr>
          <p:cNvPr name="AutoShape 18" id="18"/>
          <p:cNvSpPr/>
          <p:nvPr/>
        </p:nvSpPr>
        <p:spPr>
          <a:xfrm rot="0" flipH="false" flipV="false">
            <a:off x="6985000" y="3390900"/>
            <a:ext cx="431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05 结论判定与专业意见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明确给出“合格”或“不合格”的最终判定；对异常数据进行简要分析，必要时提出产品改进或复测建议。</a:t>
            </a:r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6223000" y="46990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4285F4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0" flipH="false" flipV="false">
            <a:off x="6477000" y="4889500"/>
            <a:ext cx="406400" cy="406400"/>
          </a:xfrm>
          <a:prstGeom prst="rect">
            <a:avLst/>
          </a:prstGeom>
        </p:spPr>
      </p:pic>
      <p:sp>
        <p:nvSpPr>
          <p:cNvPr name="AutoShape 21" id="21"/>
          <p:cNvSpPr/>
          <p:nvPr/>
        </p:nvSpPr>
        <p:spPr>
          <a:xfrm rot="0" flipH="false" flipV="false">
            <a:off x="6985000" y="4851400"/>
            <a:ext cx="431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06 签署栏与文档归档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包含测试员、审核员、批准人的亲笔签字及日期，加盖检测机构公章；报告需统一编号，按规定期限归档保存。</a:t>
            </a:r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762000" y="6121400"/>
            <a:ext cx="10668000" cy="457200"/>
          </a:xfrm>
          <a:prstGeom prst="roundRect">
            <a:avLst>
              <a:gd name="adj" fmla="val 0"/>
            </a:avLst>
          </a:prstGeom>
          <a:solidFill>
            <a:srgbClr val="4285F4">
              <a:alpha val="10000"/>
            </a:srgbClr>
          </a:solidFill>
          <a:ln w="12700" cmpd="sng" cap="flat">
            <a:solidFill>
              <a:srgbClr val="4285F4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952500" y="6197600"/>
            <a:ext cx="10414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4285F4"/>
                </a:solidFill>
                <a:latin typeface="Noto Sans SC"/>
                <a:ea typeface="Noto Sans SC"/>
                <a:cs typeface="Noto Sans SC"/>
                <a:sym typeface="Noto Sans SC"/>
              </a:rPr>
              <a:t>撰写金标准：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坚持数据真实准确、描述逻辑清晰、结论客观明确、图文并茂直观，确保报告具备法律效力与参考价值。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3048000"/>
            <a:ext cx="1016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4445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80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5270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欢迎随时提出问题，共同探讨与交流</a:t>
            </a:r>
            <a:endParaRPr lang="en-US" sz="1100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{"Label":"1","ContentProducer":"001191110102MACQD9K64010000","ProduceID":"7664841157889608684","ReservedCode1":"","ContentPropagator":"","PropagateID":"","ReservedCode2":""}</vt:lpwstr>
  </property>
</Properties>
</file>